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4"/>
  </p:sldMasterIdLst>
  <p:sldIdLst>
    <p:sldId id="285" r:id="rId5"/>
    <p:sldId id="294" r:id="rId6"/>
    <p:sldId id="296" r:id="rId7"/>
    <p:sldId id="297" r:id="rId8"/>
    <p:sldId id="298" r:id="rId9"/>
    <p:sldId id="281" r:id="rId10"/>
    <p:sldId id="299" r:id="rId11"/>
    <p:sldId id="287" r:id="rId12"/>
    <p:sldId id="301" r:id="rId13"/>
    <p:sldId id="300" r:id="rId14"/>
    <p:sldId id="302" r:id="rId15"/>
    <p:sldId id="304" r:id="rId16"/>
    <p:sldId id="307" r:id="rId17"/>
    <p:sldId id="305" r:id="rId18"/>
    <p:sldId id="311" r:id="rId19"/>
    <p:sldId id="269" r:id="rId20"/>
    <p:sldId id="270" r:id="rId21"/>
    <p:sldId id="268" r:id="rId22"/>
    <p:sldId id="310" r:id="rId23"/>
    <p:sldId id="295" r:id="rId24"/>
    <p:sldId id="278" r:id="rId25"/>
    <p:sldId id="303" r:id="rId26"/>
    <p:sldId id="306" r:id="rId27"/>
    <p:sldId id="312" r:id="rId28"/>
    <p:sldId id="260" r:id="rId29"/>
    <p:sldId id="308" r:id="rId30"/>
    <p:sldId id="276" r:id="rId31"/>
    <p:sldId id="284" r:id="rId32"/>
    <p:sldId id="290" r:id="rId33"/>
    <p:sldId id="291" r:id="rId34"/>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CA9570-D48C-1026-AE7E-32621167EB28}" v="1693" dt="2024-08-23T19:42:02.5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EA0C0817-A112-4847-8014-A94B7D2A4EA3}" type="datetime1">
              <a:rPr lang="en-US" smtClean="0"/>
              <a:t>8/23/2024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4B7E4EF-A1BD-40F4-AB7B-04F084DD991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307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3570169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819887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926655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6002599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455056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198262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4816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8918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21532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7621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0781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906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6731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6111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3084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8/23/2024</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12943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6FA2B21-3FCD-4721-B95C-427943F61125}" type="datetime1">
              <a:rPr lang="en-US" smtClean="0"/>
              <a:t>8/23/2024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670241985"/>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 id="2147483960" r:id="rId15"/>
    <p:sldLayoutId id="2147483961" r:id="rId16"/>
    <p:sldLayoutId id="2147483962"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mailto:jacoxa@scsk12.org" TargetMode="External"/><Relationship Id="rId2" Type="http://schemas.openxmlformats.org/officeDocument/2006/relationships/hyperlink" Target="mailto:harperk@scsk12.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thelearnersway.net/ideas/2016/10/23/questions-at-the-heart-of-learning"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hyperlink" Target="https://pngimg.com/download/1977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1CD07172-CD61-45EB-BEE3-F644503E5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EADA5DB-ED12-413A-AAB5-6A8D1152E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BA45E5C-ACB9-49E8-B4DB-5255C237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557414C-06D0-41B9-9704-C53EA0A44256}"/>
              </a:ext>
            </a:extLst>
          </p:cNvPr>
          <p:cNvSpPr>
            <a:spLocks noGrp="1"/>
          </p:cNvSpPr>
          <p:nvPr>
            <p:ph type="title"/>
          </p:nvPr>
        </p:nvSpPr>
        <p:spPr>
          <a:xfrm>
            <a:off x="826852" y="706961"/>
            <a:ext cx="3073940" cy="3436688"/>
          </a:xfrm>
        </p:spPr>
        <p:txBody>
          <a:bodyPr vert="horz" lIns="91440" tIns="45720" rIns="91440" bIns="45720" rtlCol="0" anchor="b">
            <a:normAutofit/>
          </a:bodyPr>
          <a:lstStyle/>
          <a:p>
            <a:pPr>
              <a:lnSpc>
                <a:spcPct val="90000"/>
              </a:lnSpc>
            </a:pPr>
            <a:r>
              <a:rPr lang="en-US" sz="3700" dirty="0">
                <a:solidFill>
                  <a:srgbClr val="262626"/>
                </a:solidFill>
              </a:rPr>
              <a:t>Kate Bond </a:t>
            </a:r>
            <a:br>
              <a:rPr lang="en-US" sz="3700" dirty="0">
                <a:solidFill>
                  <a:srgbClr val="262626"/>
                </a:solidFill>
              </a:rPr>
            </a:br>
            <a:r>
              <a:rPr lang="en-US" sz="3700" dirty="0">
                <a:solidFill>
                  <a:srgbClr val="262626"/>
                </a:solidFill>
              </a:rPr>
              <a:t>Elementary</a:t>
            </a:r>
            <a:br>
              <a:rPr lang="en-US" sz="3700" dirty="0">
                <a:solidFill>
                  <a:srgbClr val="262626"/>
                </a:solidFill>
              </a:rPr>
            </a:br>
            <a:r>
              <a:rPr lang="en-US" sz="3700" dirty="0">
                <a:solidFill>
                  <a:srgbClr val="262626"/>
                </a:solidFill>
              </a:rPr>
              <a:t>Title I Annual </a:t>
            </a:r>
            <a:br>
              <a:rPr lang="en-US" sz="3700" dirty="0">
                <a:solidFill>
                  <a:srgbClr val="262626"/>
                </a:solidFill>
              </a:rPr>
            </a:br>
            <a:r>
              <a:rPr lang="en-US" sz="3700" dirty="0">
                <a:solidFill>
                  <a:srgbClr val="262626"/>
                </a:solidFill>
              </a:rPr>
              <a:t>Meeting</a:t>
            </a:r>
            <a:br>
              <a:rPr lang="en-US" sz="3700" dirty="0">
                <a:solidFill>
                  <a:srgbClr val="262626"/>
                </a:solidFill>
              </a:rPr>
            </a:br>
            <a:r>
              <a:rPr lang="en-US" sz="3700" dirty="0">
                <a:solidFill>
                  <a:srgbClr val="262626"/>
                </a:solidFill>
              </a:rPr>
              <a:t>August 14th and 15th, 2024</a:t>
            </a:r>
          </a:p>
        </p:txBody>
      </p:sp>
      <p:sp>
        <p:nvSpPr>
          <p:cNvPr id="3" name="Text Placeholder 2">
            <a:extLst>
              <a:ext uri="{FF2B5EF4-FFF2-40B4-BE49-F238E27FC236}">
                <a16:creationId xmlns:a16="http://schemas.microsoft.com/office/drawing/2014/main" id="{DC8A7B31-37D7-424F-BF41-7175E9996F9C}"/>
              </a:ext>
            </a:extLst>
          </p:cNvPr>
          <p:cNvSpPr>
            <a:spLocks noGrp="1"/>
          </p:cNvSpPr>
          <p:nvPr>
            <p:ph type="body" idx="1"/>
          </p:nvPr>
        </p:nvSpPr>
        <p:spPr>
          <a:xfrm>
            <a:off x="816061" y="4167112"/>
            <a:ext cx="3086449" cy="2196593"/>
          </a:xfrm>
        </p:spPr>
        <p:txBody>
          <a:bodyPr vert="horz" lIns="91440" tIns="45720" rIns="91440" bIns="45720" rtlCol="0" anchor="t">
            <a:noAutofit/>
          </a:bodyPr>
          <a:lstStyle/>
          <a:p>
            <a:pPr>
              <a:lnSpc>
                <a:spcPct val="90000"/>
              </a:lnSpc>
            </a:pPr>
            <a:r>
              <a:rPr lang="en-US" b="1" dirty="0">
                <a:solidFill>
                  <a:srgbClr val="000000"/>
                </a:solidFill>
              </a:rPr>
              <a:t>Presented by</a:t>
            </a:r>
            <a:r>
              <a:rPr lang="en-US" b="1" kern="1200" cap="none" dirty="0">
                <a:solidFill>
                  <a:srgbClr val="000000"/>
                </a:solidFill>
                <a:effectLst/>
                <a:latin typeface="+mn-lt"/>
                <a:ea typeface="+mn-ea"/>
                <a:cs typeface="+mn-cs"/>
              </a:rPr>
              <a:t>:</a:t>
            </a:r>
            <a:endParaRPr lang="en-US" b="1" kern="1200" cap="none" dirty="0">
              <a:solidFill>
                <a:srgbClr val="000000"/>
              </a:solidFill>
              <a:effectLst/>
              <a:latin typeface="+mn-lt"/>
            </a:endParaRPr>
          </a:p>
          <a:p>
            <a:pPr>
              <a:lnSpc>
                <a:spcPct val="90000"/>
              </a:lnSpc>
            </a:pPr>
            <a:r>
              <a:rPr lang="en-US" b="1" kern="1200" cap="none" dirty="0">
                <a:solidFill>
                  <a:srgbClr val="000000"/>
                </a:solidFill>
                <a:effectLst/>
                <a:latin typeface="+mn-lt"/>
                <a:ea typeface="+mn-ea"/>
                <a:cs typeface="+mn-cs"/>
              </a:rPr>
              <a:t>PLC</a:t>
            </a:r>
            <a:r>
              <a:rPr lang="en-US" b="1" dirty="0">
                <a:solidFill>
                  <a:srgbClr val="000000"/>
                </a:solidFill>
              </a:rPr>
              <a:t> Coaches, Title I       </a:t>
            </a:r>
          </a:p>
          <a:p>
            <a:pPr>
              <a:lnSpc>
                <a:spcPct val="90000"/>
              </a:lnSpc>
            </a:pPr>
            <a:r>
              <a:rPr lang="en-US" b="1" kern="1200" cap="none" dirty="0">
                <a:solidFill>
                  <a:srgbClr val="000000"/>
                </a:solidFill>
                <a:effectLst/>
                <a:latin typeface="+mn-lt"/>
                <a:ea typeface="+mn-ea"/>
                <a:cs typeface="+mn-cs"/>
              </a:rPr>
              <a:t>Almanda Jacox</a:t>
            </a:r>
            <a:endParaRPr lang="en-US" dirty="0"/>
          </a:p>
          <a:p>
            <a:pPr>
              <a:lnSpc>
                <a:spcPct val="90000"/>
              </a:lnSpc>
            </a:pPr>
            <a:r>
              <a:rPr lang="en-US" b="1" kern="1200" cap="none" dirty="0">
                <a:solidFill>
                  <a:srgbClr val="000000"/>
                </a:solidFill>
                <a:effectLst/>
                <a:latin typeface="+mn-lt"/>
                <a:ea typeface="+mn-ea"/>
                <a:cs typeface="+mn-cs"/>
              </a:rPr>
              <a:t>Jill Hodum</a:t>
            </a:r>
            <a:endParaRPr lang="en-US" b="1" kern="1200" cap="none" dirty="0">
              <a:solidFill>
                <a:srgbClr val="000000"/>
              </a:solidFill>
              <a:effectLst/>
              <a:latin typeface="+mn-lt"/>
            </a:endParaRPr>
          </a:p>
          <a:p>
            <a:pPr>
              <a:lnSpc>
                <a:spcPct val="90000"/>
              </a:lnSpc>
            </a:pPr>
            <a:endParaRPr lang="en-US" b="1">
              <a:solidFill>
                <a:srgbClr val="000000"/>
              </a:solidFill>
            </a:endParaRPr>
          </a:p>
        </p:txBody>
      </p:sp>
      <p:sp useBgFill="1">
        <p:nvSpPr>
          <p:cNvPr id="24" name="Rectangle 23">
            <a:extLst>
              <a:ext uri="{FF2B5EF4-FFF2-40B4-BE49-F238E27FC236}">
                <a16:creationId xmlns:a16="http://schemas.microsoft.com/office/drawing/2014/main" id="{857E618C-1D7B-4A51-90C1-6106CD8A1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artoon bear holding a book&#10;&#10;Description automatically generated">
            <a:extLst>
              <a:ext uri="{FF2B5EF4-FFF2-40B4-BE49-F238E27FC236}">
                <a16:creationId xmlns:a16="http://schemas.microsoft.com/office/drawing/2014/main" id="{720AAB77-1B96-7FFC-5699-A8FA7AF9FF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9408" y="609602"/>
            <a:ext cx="5851045" cy="5587749"/>
          </a:xfrm>
          <a:prstGeom prst="rect">
            <a:avLst/>
          </a:prstGeom>
        </p:spPr>
      </p:pic>
    </p:spTree>
    <p:extLst>
      <p:ext uri="{BB962C8B-B14F-4D97-AF65-F5344CB8AC3E}">
        <p14:creationId xmlns:p14="http://schemas.microsoft.com/office/powerpoint/2010/main" val="2294099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5567EA-0C10-E5D3-A85D-310933DB2416}"/>
              </a:ext>
            </a:extLst>
          </p:cNvPr>
          <p:cNvSpPr txBox="1"/>
          <p:nvPr/>
        </p:nvSpPr>
        <p:spPr>
          <a:xfrm>
            <a:off x="3117273" y="803563"/>
            <a:ext cx="619298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t>Reporting Pupil Progress </a:t>
            </a:r>
          </a:p>
        </p:txBody>
      </p:sp>
      <p:sp>
        <p:nvSpPr>
          <p:cNvPr id="4" name="TextBox 3">
            <a:extLst>
              <a:ext uri="{FF2B5EF4-FFF2-40B4-BE49-F238E27FC236}">
                <a16:creationId xmlns:a16="http://schemas.microsoft.com/office/drawing/2014/main" id="{BEB66D2B-0B11-84EE-462E-B70523BAAFDD}"/>
              </a:ext>
            </a:extLst>
          </p:cNvPr>
          <p:cNvSpPr txBox="1"/>
          <p:nvPr/>
        </p:nvSpPr>
        <p:spPr>
          <a:xfrm>
            <a:off x="1038306" y="1849451"/>
            <a:ext cx="10205049"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Grades are posted in </a:t>
            </a:r>
            <a:r>
              <a:rPr lang="en-US" sz="2800" err="1"/>
              <a:t>Powerschool</a:t>
            </a:r>
            <a:r>
              <a:rPr lang="en-US" sz="2800"/>
              <a:t>.  Report cards are issued once every nine weeks, and progress reports are issued half-way during the nine weeks reporting period (every 4 ½ weeks).</a:t>
            </a:r>
          </a:p>
          <a:p>
            <a:endParaRPr lang="en-US" sz="2800"/>
          </a:p>
          <a:p>
            <a:r>
              <a:rPr lang="en-US" sz="2800"/>
              <a:t>Dates for Progress Reports:                    Dates for Report Cards:</a:t>
            </a:r>
          </a:p>
          <a:p>
            <a:pPr marL="514350" indent="-514350">
              <a:buAutoNum type="arabicPeriod"/>
            </a:pPr>
            <a:r>
              <a:rPr lang="en-US" sz="2800"/>
              <a:t>Sep. 4, 2024                                       1.   Oct. 23, 2024</a:t>
            </a:r>
          </a:p>
          <a:p>
            <a:pPr marL="514350" indent="-514350">
              <a:buAutoNum type="arabicPeriod"/>
            </a:pPr>
            <a:r>
              <a:rPr lang="en-US" sz="2800"/>
              <a:t>Nov. 13, 2024                                    2.   Jan. 15, 2025</a:t>
            </a:r>
          </a:p>
          <a:p>
            <a:pPr marL="514350" indent="-514350">
              <a:buAutoNum type="arabicPeriod"/>
            </a:pPr>
            <a:r>
              <a:rPr lang="en-US" sz="2800"/>
              <a:t>Feb. 5, 2025                                       3.   March 26, 2025</a:t>
            </a:r>
          </a:p>
          <a:p>
            <a:pPr marL="514350" indent="-514350">
              <a:buAutoNum type="arabicPeriod"/>
            </a:pPr>
            <a:r>
              <a:rPr lang="en-US" sz="2800"/>
              <a:t>April 16, 2025                                    4.   May 23, 2025</a:t>
            </a:r>
          </a:p>
        </p:txBody>
      </p:sp>
    </p:spTree>
    <p:extLst>
      <p:ext uri="{BB962C8B-B14F-4D97-AF65-F5344CB8AC3E}">
        <p14:creationId xmlns:p14="http://schemas.microsoft.com/office/powerpoint/2010/main" val="2087755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5567EA-0C10-E5D3-A85D-310933DB2416}"/>
              </a:ext>
            </a:extLst>
          </p:cNvPr>
          <p:cNvSpPr txBox="1"/>
          <p:nvPr/>
        </p:nvSpPr>
        <p:spPr>
          <a:xfrm>
            <a:off x="2603455" y="538951"/>
            <a:ext cx="7472565"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t> Parent Teacher Conferences </a:t>
            </a:r>
          </a:p>
          <a:p>
            <a:endParaRPr lang="en-US" sz="4400" b="1"/>
          </a:p>
        </p:txBody>
      </p:sp>
      <p:sp>
        <p:nvSpPr>
          <p:cNvPr id="4" name="TextBox 3">
            <a:extLst>
              <a:ext uri="{FF2B5EF4-FFF2-40B4-BE49-F238E27FC236}">
                <a16:creationId xmlns:a16="http://schemas.microsoft.com/office/drawing/2014/main" id="{44A63A09-3D83-3F91-F0A8-C9742970A084}"/>
              </a:ext>
            </a:extLst>
          </p:cNvPr>
          <p:cNvSpPr txBox="1"/>
          <p:nvPr/>
        </p:nvSpPr>
        <p:spPr>
          <a:xfrm>
            <a:off x="833443" y="1409735"/>
            <a:ext cx="10521350"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400">
                <a:cs typeface="Arial"/>
              </a:rPr>
              <a:t>Kate Bond Elementary will hold parent teacher conferences where the progress of students will be discussed and explained.  </a:t>
            </a:r>
            <a:endParaRPr lang="en-US" sz="3400"/>
          </a:p>
          <a:p>
            <a:pPr marL="457200" indent="-457200">
              <a:buFont typeface="Arial"/>
              <a:buChar char="•"/>
            </a:pPr>
            <a:r>
              <a:rPr lang="en-US" sz="3400">
                <a:cs typeface="Arial"/>
              </a:rPr>
              <a:t>The 2 districtwide parent teacher conference dates are September 5th and February 13th.​</a:t>
            </a:r>
            <a:endParaRPr lang="en-US" sz="3400"/>
          </a:p>
          <a:p>
            <a:pPr marL="457200" indent="-457200">
              <a:buFont typeface="Arial"/>
              <a:buChar char="•"/>
            </a:pPr>
            <a:r>
              <a:rPr lang="en-US" sz="3400">
                <a:cs typeface="Arial"/>
              </a:rPr>
              <a:t>Additionally, teachers will schedule meetings before school, during their planning time, and after school to accommodate parent schedules throughout the school year. </a:t>
            </a:r>
          </a:p>
        </p:txBody>
      </p:sp>
    </p:spTree>
    <p:extLst>
      <p:ext uri="{BB962C8B-B14F-4D97-AF65-F5344CB8AC3E}">
        <p14:creationId xmlns:p14="http://schemas.microsoft.com/office/powerpoint/2010/main" val="973614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26525B5-8451-A73A-B4CC-9919CB93BF3D}"/>
              </a:ext>
            </a:extLst>
          </p:cNvPr>
          <p:cNvSpPr txBox="1">
            <a:spLocks/>
          </p:cNvSpPr>
          <p:nvPr/>
        </p:nvSpPr>
        <p:spPr>
          <a:xfrm>
            <a:off x="375252" y="594205"/>
            <a:ext cx="11067685" cy="728773"/>
          </a:xfrm>
          <a:prstGeom prst="rect">
            <a:avLst/>
          </a:prstGeom>
        </p:spPr>
        <p:txBody>
          <a:bodyPr lIns="91440" tIns="45720" rIns="91440" bIns="45720" anchor="t"/>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a:t>Family Engagement Policy – District Level</a:t>
            </a:r>
          </a:p>
        </p:txBody>
      </p:sp>
      <p:sp>
        <p:nvSpPr>
          <p:cNvPr id="4" name="TextBox 7">
            <a:extLst>
              <a:ext uri="{FF2B5EF4-FFF2-40B4-BE49-F238E27FC236}">
                <a16:creationId xmlns:a16="http://schemas.microsoft.com/office/drawing/2014/main" id="{57C61925-29FB-22B9-E80B-9E6A8434B2CF}"/>
              </a:ext>
            </a:extLst>
          </p:cNvPr>
          <p:cNvSpPr txBox="1"/>
          <p:nvPr/>
        </p:nvSpPr>
        <p:spPr>
          <a:xfrm>
            <a:off x="873360" y="1331343"/>
            <a:ext cx="10446849" cy="489364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600">
                <a:solidFill>
                  <a:srgbClr val="212529"/>
                </a:solidFill>
                <a:latin typeface="Garamond"/>
                <a:ea typeface="Open Sans"/>
                <a:cs typeface="Open Sans"/>
              </a:rPr>
              <a:t>The District-level Family Engagement Plan </a:t>
            </a:r>
            <a:r>
              <a:rPr lang="en-US" sz="2600">
                <a:solidFill>
                  <a:srgbClr val="212529"/>
                </a:solidFill>
                <a:ea typeface="+mn-lt"/>
                <a:cs typeface="+mn-lt"/>
              </a:rPr>
              <a:t>is a blueprint of how the District and Title I schools will work together with parents and family members to establish expectations for family engagement and strengthen student academic achievement and growth.  The District-level FEP describes how the District will: </a:t>
            </a:r>
          </a:p>
          <a:p>
            <a:r>
              <a:rPr lang="en-US" sz="2600">
                <a:solidFill>
                  <a:srgbClr val="212529"/>
                </a:solidFill>
                <a:ea typeface="+mn-lt"/>
                <a:cs typeface="+mn-lt"/>
              </a:rPr>
              <a:t>• provide the coordination, technical assistance, and other support actions to assist schools in planning and implementing effective parent and family engagement activities. </a:t>
            </a:r>
          </a:p>
          <a:p>
            <a:r>
              <a:rPr lang="en-US" sz="2600">
                <a:solidFill>
                  <a:srgbClr val="212529"/>
                </a:solidFill>
                <a:ea typeface="+mn-lt"/>
                <a:cs typeface="+mn-lt"/>
              </a:rPr>
              <a:t>• conduct, with meaningful involvement of parents and family members, an annual evaluation of the content and effectiveness of the parent and family engagement policy towards improving the academic quality of all schools served under Title I, Part A.</a:t>
            </a:r>
            <a:endParaRPr lang="en-US" sz="2600">
              <a:solidFill>
                <a:srgbClr val="212529"/>
              </a:solidFill>
            </a:endParaRPr>
          </a:p>
        </p:txBody>
      </p:sp>
    </p:spTree>
    <p:extLst>
      <p:ext uri="{BB962C8B-B14F-4D97-AF65-F5344CB8AC3E}">
        <p14:creationId xmlns:p14="http://schemas.microsoft.com/office/powerpoint/2010/main" val="1470585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26525B5-8451-A73A-B4CC-9919CB93BF3D}"/>
              </a:ext>
            </a:extLst>
          </p:cNvPr>
          <p:cNvSpPr txBox="1">
            <a:spLocks/>
          </p:cNvSpPr>
          <p:nvPr/>
        </p:nvSpPr>
        <p:spPr>
          <a:xfrm>
            <a:off x="375252" y="594205"/>
            <a:ext cx="11067685" cy="728773"/>
          </a:xfrm>
          <a:prstGeom prst="rect">
            <a:avLst/>
          </a:prstGeom>
        </p:spPr>
        <p:txBody>
          <a:bodyPr lIns="91440" tIns="45720" rIns="91440" bIns="45720" anchor="t"/>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a:t>Family Engagement Policy – School Level</a:t>
            </a:r>
          </a:p>
        </p:txBody>
      </p:sp>
      <p:sp>
        <p:nvSpPr>
          <p:cNvPr id="4" name="TextBox 7">
            <a:extLst>
              <a:ext uri="{FF2B5EF4-FFF2-40B4-BE49-F238E27FC236}">
                <a16:creationId xmlns:a16="http://schemas.microsoft.com/office/drawing/2014/main" id="{57C61925-29FB-22B9-E80B-9E6A8434B2CF}"/>
              </a:ext>
            </a:extLst>
          </p:cNvPr>
          <p:cNvSpPr txBox="1"/>
          <p:nvPr/>
        </p:nvSpPr>
        <p:spPr>
          <a:xfrm>
            <a:off x="873360" y="1489494"/>
            <a:ext cx="10446849" cy="449353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600">
                <a:solidFill>
                  <a:srgbClr val="212529"/>
                </a:solidFill>
                <a:latin typeface="Garamond"/>
                <a:ea typeface="Open Sans"/>
                <a:cs typeface="Open Sans"/>
              </a:rPr>
              <a:t>The School-level Family Engagement Plan </a:t>
            </a:r>
            <a:r>
              <a:rPr lang="en-US" sz="2600">
                <a:solidFill>
                  <a:srgbClr val="212529"/>
                </a:solidFill>
                <a:ea typeface="Open Sans"/>
                <a:cs typeface="Open Sans"/>
              </a:rPr>
              <a:t>d</a:t>
            </a:r>
            <a:r>
              <a:rPr lang="en-US" sz="2600">
                <a:solidFill>
                  <a:srgbClr val="212529"/>
                </a:solidFill>
                <a:ea typeface="+mn-lt"/>
                <a:cs typeface="+mn-lt"/>
              </a:rPr>
              <a:t>escribes how the school will: </a:t>
            </a:r>
            <a:endParaRPr lang="en-US" sz="2600">
              <a:solidFill>
                <a:srgbClr val="212529"/>
              </a:solidFill>
              <a:ea typeface="Open Sans"/>
              <a:cs typeface="Open Sans"/>
            </a:endParaRPr>
          </a:p>
          <a:p>
            <a:pPr marL="457200" indent="-457200">
              <a:buFont typeface="Arial"/>
              <a:buChar char="•"/>
            </a:pPr>
            <a:r>
              <a:rPr lang="en-US" sz="2600">
                <a:solidFill>
                  <a:srgbClr val="212529"/>
                </a:solidFill>
                <a:ea typeface="+mn-lt"/>
                <a:cs typeface="+mn-lt"/>
              </a:rPr>
              <a:t>Convene an annual meeting to inform parents and family members of their rights to be involved in the Title I program; </a:t>
            </a:r>
            <a:endParaRPr lang="en-US" sz="2600">
              <a:solidFill>
                <a:srgbClr val="212529"/>
              </a:solidFill>
              <a:ea typeface="Open Sans"/>
              <a:cs typeface="Open Sans"/>
            </a:endParaRPr>
          </a:p>
          <a:p>
            <a:pPr marL="457200" indent="-457200">
              <a:buFont typeface="Arial"/>
              <a:buChar char="•"/>
            </a:pPr>
            <a:r>
              <a:rPr lang="en-US" sz="2600">
                <a:solidFill>
                  <a:srgbClr val="212529"/>
                </a:solidFill>
                <a:ea typeface="+mn-lt"/>
                <a:cs typeface="+mn-lt"/>
              </a:rPr>
              <a:t>Offer meetings at flexible times to maximize participation</a:t>
            </a:r>
            <a:endParaRPr lang="en-US">
              <a:solidFill>
                <a:srgbClr val="000000"/>
              </a:solidFill>
              <a:ea typeface="+mn-lt"/>
              <a:cs typeface="+mn-lt"/>
            </a:endParaRPr>
          </a:p>
          <a:p>
            <a:pPr marL="457200" indent="-457200">
              <a:buFont typeface="Arial"/>
              <a:buChar char="•"/>
            </a:pPr>
            <a:r>
              <a:rPr lang="en-US" sz="2600">
                <a:solidFill>
                  <a:srgbClr val="212529"/>
                </a:solidFill>
                <a:ea typeface="+mn-lt"/>
                <a:cs typeface="+mn-lt"/>
              </a:rPr>
              <a:t>Provide parents and family members with timely information about Title I programs; </a:t>
            </a:r>
            <a:endParaRPr lang="en-US"/>
          </a:p>
          <a:p>
            <a:pPr marL="457200" indent="-457200">
              <a:buFont typeface="Arial"/>
              <a:buChar char="•"/>
            </a:pPr>
            <a:r>
              <a:rPr lang="en-US" sz="2600">
                <a:solidFill>
                  <a:srgbClr val="212529"/>
                </a:solidFill>
                <a:ea typeface="+mn-lt"/>
                <a:cs typeface="+mn-lt"/>
              </a:rPr>
              <a:t>Involve parents, in an organized, ongoing, and timely manner, in the planning, reviewing, and improvement of programs, including the planning, reviewing, and improvement of the Title I School-level FEP, the School-Parent Compact, and the joint development of the School Improvement Plan (SIP);</a:t>
            </a:r>
            <a:endParaRPr lang="en-US" sz="2600"/>
          </a:p>
        </p:txBody>
      </p:sp>
    </p:spTree>
    <p:extLst>
      <p:ext uri="{BB962C8B-B14F-4D97-AF65-F5344CB8AC3E}">
        <p14:creationId xmlns:p14="http://schemas.microsoft.com/office/powerpoint/2010/main" val="527999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26525B5-8451-A73A-B4CC-9919CB93BF3D}"/>
              </a:ext>
            </a:extLst>
          </p:cNvPr>
          <p:cNvSpPr txBox="1">
            <a:spLocks/>
          </p:cNvSpPr>
          <p:nvPr/>
        </p:nvSpPr>
        <p:spPr>
          <a:xfrm>
            <a:off x="375252" y="594205"/>
            <a:ext cx="11067685" cy="728773"/>
          </a:xfrm>
          <a:prstGeom prst="rect">
            <a:avLst/>
          </a:prstGeom>
        </p:spPr>
        <p:txBody>
          <a:bodyPr lIns="91440" tIns="45720" rIns="91440" bIns="45720" anchor="t"/>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a:t>Family Engagement Policy – School Level</a:t>
            </a:r>
          </a:p>
        </p:txBody>
      </p:sp>
      <p:sp>
        <p:nvSpPr>
          <p:cNvPr id="2" name="TextBox 1">
            <a:extLst>
              <a:ext uri="{FF2B5EF4-FFF2-40B4-BE49-F238E27FC236}">
                <a16:creationId xmlns:a16="http://schemas.microsoft.com/office/drawing/2014/main" id="{BDF027B9-11D9-C151-62BB-2DBB350190F0}"/>
              </a:ext>
            </a:extLst>
          </p:cNvPr>
          <p:cNvSpPr txBox="1"/>
          <p:nvPr/>
        </p:nvSpPr>
        <p:spPr>
          <a:xfrm>
            <a:off x="986287" y="1618891"/>
            <a:ext cx="10276935"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rgbClr val="212529"/>
                </a:solidFill>
                <a:latin typeface="Open Sans"/>
                <a:ea typeface="Open Sans"/>
                <a:cs typeface="Open Sans"/>
              </a:rPr>
              <a:t> </a:t>
            </a:r>
            <a:r>
              <a:rPr lang="en-US" sz="2600">
                <a:solidFill>
                  <a:srgbClr val="212529"/>
                </a:solidFill>
                <a:latin typeface="Garamond"/>
                <a:ea typeface="Open Sans"/>
                <a:cs typeface="Open Sans"/>
              </a:rPr>
              <a:t>Assist parents and families in understanding academic content standards, assessments, and how to monitor and improve the achievement of their children</a:t>
            </a:r>
          </a:p>
          <a:p>
            <a:endParaRPr lang="en-US" sz="2600">
              <a:solidFill>
                <a:srgbClr val="212529"/>
              </a:solidFill>
              <a:latin typeface="Garamond"/>
              <a:ea typeface="Open Sans"/>
              <a:cs typeface="Open Sans"/>
            </a:endParaRPr>
          </a:p>
          <a:p>
            <a:endParaRPr lang="en-US" sz="2600">
              <a:solidFill>
                <a:srgbClr val="212529"/>
              </a:solidFill>
              <a:latin typeface="Garamond"/>
              <a:ea typeface="Open Sans"/>
              <a:cs typeface="Open Sans"/>
            </a:endParaRPr>
          </a:p>
        </p:txBody>
      </p:sp>
      <p:sp>
        <p:nvSpPr>
          <p:cNvPr id="4" name="TextBox 3">
            <a:extLst>
              <a:ext uri="{FF2B5EF4-FFF2-40B4-BE49-F238E27FC236}">
                <a16:creationId xmlns:a16="http://schemas.microsoft.com/office/drawing/2014/main" id="{888E8C12-DE9D-7088-D8ED-964E9694DF22}"/>
              </a:ext>
            </a:extLst>
          </p:cNvPr>
          <p:cNvSpPr txBox="1"/>
          <p:nvPr/>
        </p:nvSpPr>
        <p:spPr>
          <a:xfrm>
            <a:off x="941615" y="3427186"/>
            <a:ext cx="10372270"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300">
                <a:cs typeface="Segoe UI"/>
              </a:rPr>
              <a:t>Kate Bond Elementary School’s Family Engagement Plan was sent home with each student in their Wednesday folders the first week of school. In addition, it is posted on our school’s webpage.​​</a:t>
            </a:r>
          </a:p>
          <a:p>
            <a:r>
              <a:rPr lang="en-US" sz="2300">
                <a:cs typeface="Segoe UI"/>
              </a:rPr>
              <a:t>​</a:t>
            </a:r>
          </a:p>
          <a:p>
            <a:r>
              <a:rPr lang="en-US" sz="2300">
                <a:cs typeface="Segoe UI"/>
              </a:rPr>
              <a:t>Many opportunities exist for parents and families to participate in school events.​ Look for more information on events to be shared on Class Dojo and our school's Facebook page.​</a:t>
            </a:r>
          </a:p>
        </p:txBody>
      </p:sp>
    </p:spTree>
    <p:extLst>
      <p:ext uri="{BB962C8B-B14F-4D97-AF65-F5344CB8AC3E}">
        <p14:creationId xmlns:p14="http://schemas.microsoft.com/office/powerpoint/2010/main" val="3378617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93D164-7219-4EB6-70BA-2A52092830DA}"/>
              </a:ext>
            </a:extLst>
          </p:cNvPr>
          <p:cNvSpPr txBox="1"/>
          <p:nvPr/>
        </p:nvSpPr>
        <p:spPr>
          <a:xfrm>
            <a:off x="871270" y="1590137"/>
            <a:ext cx="10578858"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t>Research shows that when parents and family members are involved, students are more likely to: </a:t>
            </a:r>
            <a:endParaRPr lang="en-US"/>
          </a:p>
          <a:p>
            <a:r>
              <a:rPr lang="en-US" sz="3600"/>
              <a:t>• earn better grades         • have better social skills</a:t>
            </a:r>
            <a:endParaRPr lang="en-US"/>
          </a:p>
          <a:p>
            <a:r>
              <a:rPr lang="en-US" sz="3600"/>
              <a:t>• do better on tests          • be promoted to the next grade</a:t>
            </a:r>
            <a:endParaRPr lang="en-US"/>
          </a:p>
          <a:p>
            <a:r>
              <a:rPr lang="en-US" sz="3600"/>
              <a:t>• attend school                • graduate</a:t>
            </a:r>
            <a:endParaRPr lang="en-US"/>
          </a:p>
          <a:p>
            <a:r>
              <a:rPr lang="en-US" sz="3600"/>
              <a:t>• adapt to change            • continue their education after                                           high school</a:t>
            </a:r>
            <a:endParaRPr lang="en-US"/>
          </a:p>
        </p:txBody>
      </p:sp>
      <p:sp>
        <p:nvSpPr>
          <p:cNvPr id="4" name="Title 1">
            <a:extLst>
              <a:ext uri="{FF2B5EF4-FFF2-40B4-BE49-F238E27FC236}">
                <a16:creationId xmlns:a16="http://schemas.microsoft.com/office/drawing/2014/main" id="{B5101819-9E55-0F49-19D1-CB180C70FC04}"/>
              </a:ext>
            </a:extLst>
          </p:cNvPr>
          <p:cNvSpPr txBox="1">
            <a:spLocks/>
          </p:cNvSpPr>
          <p:nvPr/>
        </p:nvSpPr>
        <p:spPr>
          <a:xfrm>
            <a:off x="375252" y="594205"/>
            <a:ext cx="11067685" cy="728773"/>
          </a:xfrm>
          <a:prstGeom prst="rect">
            <a:avLst/>
          </a:prstGeom>
        </p:spPr>
        <p:txBody>
          <a:bodyPr lIns="91440" tIns="45720" rIns="91440" bIns="45720" anchor="t"/>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a:t>Parent-Family Engagement </a:t>
            </a:r>
          </a:p>
        </p:txBody>
      </p:sp>
    </p:spTree>
    <p:extLst>
      <p:ext uri="{BB962C8B-B14F-4D97-AF65-F5344CB8AC3E}">
        <p14:creationId xmlns:p14="http://schemas.microsoft.com/office/powerpoint/2010/main" val="1979323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2782" y="644236"/>
            <a:ext cx="10640290" cy="1200329"/>
          </a:xfrm>
          <a:prstGeom prst="rect">
            <a:avLst/>
          </a:prstGeom>
          <a:noFill/>
        </p:spPr>
        <p:txBody>
          <a:bodyPr wrap="square" lIns="91440" tIns="45720" rIns="91440" bIns="45720" rtlCol="0" anchor="t">
            <a:spAutoFit/>
          </a:bodyPr>
          <a:lstStyle/>
          <a:p>
            <a:r>
              <a:rPr lang="en-US" sz="4400" b="1"/>
              <a:t>Parental/Family Involvement Requirements</a:t>
            </a:r>
          </a:p>
          <a:p>
            <a:endParaRPr lang="en-US" sz="2800"/>
          </a:p>
        </p:txBody>
      </p:sp>
      <p:sp>
        <p:nvSpPr>
          <p:cNvPr id="3" name="TextBox 2"/>
          <p:cNvSpPr txBox="1"/>
          <p:nvPr/>
        </p:nvSpPr>
        <p:spPr>
          <a:xfrm>
            <a:off x="1125969" y="1719940"/>
            <a:ext cx="9365671" cy="446276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3200"/>
              <a:t>Attend school events</a:t>
            </a:r>
          </a:p>
          <a:p>
            <a:pPr marL="285750" indent="-285750">
              <a:buFont typeface="Arial" panose="020B0604020202020204" pitchFamily="34" charset="0"/>
              <a:buChar char="•"/>
            </a:pPr>
            <a:r>
              <a:rPr lang="en-US" sz="3200"/>
              <a:t>Attend Parent-Teacher Conferences</a:t>
            </a:r>
          </a:p>
          <a:p>
            <a:pPr marL="285750" indent="-285750">
              <a:buFont typeface="Arial" panose="020B0604020202020204" pitchFamily="34" charset="0"/>
              <a:buChar char="•"/>
            </a:pPr>
            <a:r>
              <a:rPr lang="en-US" sz="3200"/>
              <a:t>Become school supporters – join the PTO</a:t>
            </a:r>
          </a:p>
          <a:p>
            <a:pPr marL="285750" indent="-285750">
              <a:buFont typeface="Arial" panose="020B0604020202020204" pitchFamily="34" charset="0"/>
              <a:buChar char="•"/>
            </a:pPr>
            <a:r>
              <a:rPr lang="en-US" sz="3200"/>
              <a:t>Respond to all memos, surveys, and questionnaires eliciting feedback</a:t>
            </a:r>
          </a:p>
          <a:p>
            <a:pPr marL="285750" indent="-285750">
              <a:buFont typeface="Arial" panose="020B0604020202020204" pitchFamily="34" charset="0"/>
              <a:buChar char="•"/>
            </a:pPr>
            <a:r>
              <a:rPr lang="en-US" sz="3200"/>
              <a:t>Express ideas and concerns</a:t>
            </a:r>
            <a:endParaRPr lang="en-US"/>
          </a:p>
          <a:p>
            <a:pPr marL="285750" indent="-285750">
              <a:buFont typeface="Arial" panose="020B0604020202020204" pitchFamily="34" charset="0"/>
              <a:buChar char="•"/>
            </a:pPr>
            <a:r>
              <a:rPr lang="en-US" sz="3200"/>
              <a:t>Monitor your student's academics and behavior</a:t>
            </a:r>
          </a:p>
          <a:p>
            <a:pPr marL="285750" indent="-285750">
              <a:buFont typeface="Arial" panose="020B0604020202020204" pitchFamily="34" charset="0"/>
              <a:buChar char="•"/>
            </a:pPr>
            <a:r>
              <a:rPr lang="en-US" sz="3200"/>
              <a:t>Volunteer when applicable</a:t>
            </a:r>
          </a:p>
          <a:p>
            <a:pPr marL="285750" indent="-285750">
              <a:buFont typeface="Arial" panose="020B0604020202020204" pitchFamily="34" charset="0"/>
              <a:buChar char="•"/>
            </a:pPr>
            <a:endParaRPr lang="en-US" sz="2800"/>
          </a:p>
        </p:txBody>
      </p:sp>
    </p:spTree>
    <p:extLst>
      <p:ext uri="{BB962C8B-B14F-4D97-AF65-F5344CB8AC3E}">
        <p14:creationId xmlns:p14="http://schemas.microsoft.com/office/powerpoint/2010/main" val="63910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0437" y="1517073"/>
            <a:ext cx="10744197" cy="5632311"/>
          </a:xfrm>
          <a:prstGeom prst="rect">
            <a:avLst/>
          </a:prstGeom>
          <a:noFill/>
        </p:spPr>
        <p:txBody>
          <a:bodyPr wrap="square" lIns="91440" tIns="45720" rIns="91440" bIns="45720" rtlCol="0" anchor="t">
            <a:spAutoFit/>
          </a:bodyPr>
          <a:lstStyle/>
          <a:p>
            <a:endParaRPr lang="en-US" sz="3200"/>
          </a:p>
          <a:p>
            <a:pPr marL="285750" indent="-285750">
              <a:buFont typeface="Arial" panose="020B0604020202020204" pitchFamily="34" charset="0"/>
              <a:buChar char="•"/>
            </a:pPr>
            <a:r>
              <a:rPr lang="en-US" sz="3200"/>
              <a:t>Parent trainings will be offered by grade levels during the school year to discuss the curriculum and ways to help your student(s) at home.</a:t>
            </a:r>
          </a:p>
          <a:p>
            <a:pPr marL="285750" indent="-285750">
              <a:buFont typeface="Arial" panose="020B0604020202020204" pitchFamily="34" charset="0"/>
              <a:buChar char="•"/>
            </a:pPr>
            <a:r>
              <a:rPr lang="en-US" sz="3200"/>
              <a:t>Our Family Engagement </a:t>
            </a:r>
            <a:r>
              <a:rPr lang="en-US" sz="3200" err="1"/>
              <a:t>Liasion</a:t>
            </a:r>
            <a:r>
              <a:rPr lang="en-US" sz="3200"/>
              <a:t> will also facilitate parent trainings on various topics throughout the school year.</a:t>
            </a:r>
            <a:endParaRPr lang="en-US"/>
          </a:p>
          <a:p>
            <a:r>
              <a:rPr lang="en-US" sz="3200"/>
              <a:t>           </a:t>
            </a:r>
            <a:endParaRPr lang="en-US"/>
          </a:p>
          <a:p>
            <a:pPr algn="ctr"/>
            <a:r>
              <a:rPr lang="en-US" sz="3600" b="1"/>
              <a:t>Be on the lookout for flyers, Class Dojo messages, our Facebook page and </a:t>
            </a:r>
            <a:r>
              <a:rPr lang="en-US" sz="3600" b="1" err="1"/>
              <a:t>robo</a:t>
            </a:r>
            <a:r>
              <a:rPr lang="en-US" sz="3600" b="1"/>
              <a:t> calls with dates and times.</a:t>
            </a:r>
          </a:p>
          <a:p>
            <a:pPr marL="285750" indent="-285750">
              <a:buFont typeface="Arial" panose="020B0604020202020204" pitchFamily="34" charset="0"/>
              <a:buChar char="•"/>
            </a:pPr>
            <a:endParaRPr lang="en-US" sz="3200"/>
          </a:p>
          <a:p>
            <a:pPr marL="285750" indent="-285750">
              <a:buFont typeface="Arial" panose="020B0604020202020204" pitchFamily="34" charset="0"/>
              <a:buChar char="•"/>
            </a:pPr>
            <a:endParaRPr lang="en-US" sz="3200"/>
          </a:p>
        </p:txBody>
      </p:sp>
      <p:sp>
        <p:nvSpPr>
          <p:cNvPr id="4" name="TextBox 3">
            <a:extLst>
              <a:ext uri="{FF2B5EF4-FFF2-40B4-BE49-F238E27FC236}">
                <a16:creationId xmlns:a16="http://schemas.microsoft.com/office/drawing/2014/main" id="{BE2404EC-F29E-07CF-96F2-C14764F6BD90}"/>
              </a:ext>
            </a:extLst>
          </p:cNvPr>
          <p:cNvSpPr txBox="1"/>
          <p:nvPr/>
        </p:nvSpPr>
        <p:spPr>
          <a:xfrm>
            <a:off x="2549236" y="748145"/>
            <a:ext cx="778625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t>Availability of Parent Training​</a:t>
            </a:r>
          </a:p>
        </p:txBody>
      </p:sp>
    </p:spTree>
    <p:extLst>
      <p:ext uri="{BB962C8B-B14F-4D97-AF65-F5344CB8AC3E}">
        <p14:creationId xmlns:p14="http://schemas.microsoft.com/office/powerpoint/2010/main" val="1681007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256" y="795981"/>
            <a:ext cx="10529452" cy="6370975"/>
          </a:xfrm>
          <a:prstGeom prst="rect">
            <a:avLst/>
          </a:prstGeom>
        </p:spPr>
        <p:txBody>
          <a:bodyPr wrap="square" lIns="91440" tIns="45720" rIns="91440" bIns="45720" anchor="t">
            <a:spAutoFit/>
          </a:bodyPr>
          <a:lstStyle/>
          <a:p>
            <a:endParaRPr lang="en-US" sz="3600"/>
          </a:p>
          <a:p>
            <a:endParaRPr lang="en-US" sz="3600"/>
          </a:p>
          <a:p>
            <a:pPr marL="342900" indent="-342900">
              <a:buFont typeface="Arial" panose="020B0604020202020204" pitchFamily="34" charset="0"/>
              <a:buChar char="•"/>
            </a:pPr>
            <a:r>
              <a:rPr lang="en-US" sz="3600"/>
              <a:t>A Title I school improvement plan (SIP) is a schoolwide plan developed to increase student achievement.  </a:t>
            </a:r>
          </a:p>
          <a:p>
            <a:pPr marL="342900" indent="-342900">
              <a:buFont typeface="Arial" panose="020B0604020202020204" pitchFamily="34" charset="0"/>
              <a:buChar char="•"/>
            </a:pPr>
            <a:r>
              <a:rPr lang="en-US" sz="3600"/>
              <a:t>The SIP is updated yearly to meet the needs of the students at Kate Bond Elementary.</a:t>
            </a:r>
            <a:endParaRPr lang="en-US"/>
          </a:p>
          <a:p>
            <a:pPr marL="342900" indent="-342900">
              <a:buFont typeface="Arial" panose="020B0604020202020204" pitchFamily="34" charset="0"/>
              <a:buChar char="•"/>
            </a:pPr>
            <a:r>
              <a:rPr lang="en-US" sz="3600"/>
              <a:t>Parents, staff, and other stakeholders' input has been utilized to help us revise our 24-25 school year SIP.</a:t>
            </a:r>
          </a:p>
          <a:p>
            <a:pPr marL="342900" indent="-342900">
              <a:buFont typeface="Arial,Sans-Serif" panose="020B0604020202020204" pitchFamily="34" charset="0"/>
              <a:buChar char="•"/>
            </a:pPr>
            <a:r>
              <a:rPr lang="en-US" sz="3600"/>
              <a:t>A copy will be available on the school's website.</a:t>
            </a:r>
          </a:p>
          <a:p>
            <a:endParaRPr lang="en-US" sz="3600"/>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endParaRPr lang="en-US" sz="2400"/>
          </a:p>
        </p:txBody>
      </p:sp>
      <p:sp>
        <p:nvSpPr>
          <p:cNvPr id="3" name="Rectangle 2"/>
          <p:cNvSpPr/>
          <p:nvPr/>
        </p:nvSpPr>
        <p:spPr>
          <a:xfrm>
            <a:off x="3048001" y="799235"/>
            <a:ext cx="6374566" cy="769441"/>
          </a:xfrm>
          <a:prstGeom prst="rect">
            <a:avLst/>
          </a:prstGeom>
        </p:spPr>
        <p:txBody>
          <a:bodyPr wrap="none" lIns="91440" tIns="45720" rIns="91440" bIns="45720" anchor="t">
            <a:spAutoFit/>
          </a:bodyPr>
          <a:lstStyle/>
          <a:p>
            <a:r>
              <a:rPr lang="en-US" sz="4400" b="1"/>
              <a:t>School Improvement Plan</a:t>
            </a:r>
          </a:p>
        </p:txBody>
      </p:sp>
    </p:spTree>
    <p:extLst>
      <p:ext uri="{BB962C8B-B14F-4D97-AF65-F5344CB8AC3E}">
        <p14:creationId xmlns:p14="http://schemas.microsoft.com/office/powerpoint/2010/main" val="3382836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C8542-44BB-FB7B-A3ED-12039947C305}"/>
              </a:ext>
            </a:extLst>
          </p:cNvPr>
          <p:cNvSpPr>
            <a:spLocks noGrp="1"/>
          </p:cNvSpPr>
          <p:nvPr/>
        </p:nvSpPr>
        <p:spPr>
          <a:xfrm>
            <a:off x="2971800" y="609600"/>
            <a:ext cx="6629400" cy="609600"/>
          </a:xfrm>
          <a:prstGeom prst="rect">
            <a:avLst/>
          </a:prstGeom>
          <a:effectLst/>
        </p:spPr>
        <p:txBody>
          <a:bodyPr vert="horz" lIns="91440" tIns="45720" rIns="91440" bIns="45720" rtlCol="0" anchor="ctr">
            <a:normAutofit fontScale="9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a:t>Parent’s Right to Know</a:t>
            </a:r>
            <a:endParaRPr lang="en-US"/>
          </a:p>
        </p:txBody>
      </p:sp>
      <p:sp>
        <p:nvSpPr>
          <p:cNvPr id="3" name="Content Placeholder 2">
            <a:extLst>
              <a:ext uri="{FF2B5EF4-FFF2-40B4-BE49-F238E27FC236}">
                <a16:creationId xmlns:a16="http://schemas.microsoft.com/office/drawing/2014/main" id="{2C86D798-E484-4206-54EA-DFD03071B586}"/>
              </a:ext>
            </a:extLst>
          </p:cNvPr>
          <p:cNvSpPr>
            <a:spLocks noGrp="1"/>
          </p:cNvSpPr>
          <p:nvPr/>
        </p:nvSpPr>
        <p:spPr>
          <a:xfrm>
            <a:off x="825303" y="1439174"/>
            <a:ext cx="10752281" cy="5562600"/>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3600"/>
              <a:t>A teacher’s professional qualifications, licensure, grade(s) certification, waivers</a:t>
            </a:r>
          </a:p>
          <a:p>
            <a:r>
              <a:rPr lang="en-US" sz="3600"/>
              <a:t>A teacher’s baccalaureate and/or graduate degree, fields of endorsement, previous teaching experience</a:t>
            </a:r>
          </a:p>
          <a:p>
            <a:pPr>
              <a:buSzPct val="114999"/>
            </a:pPr>
            <a:r>
              <a:rPr lang="en-US" sz="3600"/>
              <a:t>A paraprofessional’s qualifications </a:t>
            </a:r>
          </a:p>
          <a:p>
            <a:r>
              <a:rPr lang="en-US" sz="3600"/>
              <a:t>An assurance that their child’s name, address and/or telephone listing will not be released to military recruiters</a:t>
            </a:r>
            <a:br>
              <a:rPr lang="en-US" sz="3600"/>
            </a:br>
            <a:endParaRPr lang="en-US"/>
          </a:p>
          <a:p>
            <a:endParaRPr lang="en-US"/>
          </a:p>
        </p:txBody>
      </p:sp>
    </p:spTree>
    <p:extLst>
      <p:ext uri="{BB962C8B-B14F-4D97-AF65-F5344CB8AC3E}">
        <p14:creationId xmlns:p14="http://schemas.microsoft.com/office/powerpoint/2010/main" val="3833494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67C469-259F-B9D1-31CC-8111D2AF9935}"/>
              </a:ext>
            </a:extLst>
          </p:cNvPr>
          <p:cNvSpPr txBox="1"/>
          <p:nvPr/>
        </p:nvSpPr>
        <p:spPr>
          <a:xfrm>
            <a:off x="1029420" y="1719533"/>
            <a:ext cx="1013316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t>All Title I schools are required to hold an Annual Title I meeting at the beginning of the school year to...</a:t>
            </a:r>
          </a:p>
          <a:p>
            <a:pPr marL="457200" indent="-457200">
              <a:buFont typeface="Arial"/>
              <a:buChar char="•"/>
            </a:pPr>
            <a:r>
              <a:rPr lang="en-US" sz="3600" dirty="0"/>
              <a:t> Inform parents/guardians about the Title I program and requirements, and</a:t>
            </a:r>
          </a:p>
          <a:p>
            <a:pPr marL="457200" indent="-457200">
              <a:buFont typeface="Arial"/>
              <a:buChar char="•"/>
            </a:pPr>
            <a:r>
              <a:rPr lang="en-US" sz="3600" dirty="0">
                <a:ea typeface="+mn-lt"/>
                <a:cs typeface="+mn-lt"/>
              </a:rPr>
              <a:t>Share how parents/guardians can become involved and participate in the Title I program.  Every Student Succeeds Act of 2015 (ESSA)</a:t>
            </a:r>
            <a:endParaRPr lang="en-US" sz="3600" dirty="0"/>
          </a:p>
        </p:txBody>
      </p:sp>
      <p:sp>
        <p:nvSpPr>
          <p:cNvPr id="5" name="TextBox 4">
            <a:extLst>
              <a:ext uri="{FF2B5EF4-FFF2-40B4-BE49-F238E27FC236}">
                <a16:creationId xmlns:a16="http://schemas.microsoft.com/office/drawing/2014/main" id="{96594E85-3902-E857-7C8F-74C6D4DAB5E5}"/>
              </a:ext>
            </a:extLst>
          </p:cNvPr>
          <p:cNvSpPr txBox="1"/>
          <p:nvPr/>
        </p:nvSpPr>
        <p:spPr>
          <a:xfrm>
            <a:off x="3042249" y="727494"/>
            <a:ext cx="675448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t>Purpose of this Meeting</a:t>
            </a:r>
          </a:p>
        </p:txBody>
      </p:sp>
    </p:spTree>
    <p:extLst>
      <p:ext uri="{BB962C8B-B14F-4D97-AF65-F5344CB8AC3E}">
        <p14:creationId xmlns:p14="http://schemas.microsoft.com/office/powerpoint/2010/main" val="723545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073D92-88A9-40DD-50D5-23DB0E13A077}"/>
              </a:ext>
            </a:extLst>
          </p:cNvPr>
          <p:cNvSpPr txBox="1"/>
          <p:nvPr/>
        </p:nvSpPr>
        <p:spPr>
          <a:xfrm>
            <a:off x="770628" y="1117513"/>
            <a:ext cx="10665123"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All parents have the right to request the following information about the professional qualifications of your student’s teacher(s):</a:t>
            </a:r>
          </a:p>
          <a:p>
            <a:r>
              <a:rPr lang="en-US" sz="3200"/>
              <a:t>✓ Whether the teacher has met Tennessee requirements for certification for the grade level and subject areas in which the teacher provides instruction; </a:t>
            </a:r>
          </a:p>
          <a:p>
            <a:r>
              <a:rPr lang="en-US" sz="3200"/>
              <a:t>✓ Whether the teacher is teaching under an emergency or other provisional status through which Tennessee qualifications or certification criteria have been waived; </a:t>
            </a:r>
          </a:p>
          <a:p>
            <a:r>
              <a:rPr lang="en-US" sz="3200"/>
              <a:t>✓ Whether the student is provided ser</a:t>
            </a:r>
            <a:r>
              <a:rPr lang="en-US" sz="2800"/>
              <a:t>vices by paraprofessionals, and </a:t>
            </a:r>
            <a:r>
              <a:rPr lang="en-US" sz="3200"/>
              <a:t>if so, their qualifications.</a:t>
            </a:r>
          </a:p>
        </p:txBody>
      </p:sp>
      <p:sp>
        <p:nvSpPr>
          <p:cNvPr id="4" name="Title 1">
            <a:extLst>
              <a:ext uri="{FF2B5EF4-FFF2-40B4-BE49-F238E27FC236}">
                <a16:creationId xmlns:a16="http://schemas.microsoft.com/office/drawing/2014/main" id="{1ECC5E9D-9E5E-B7E5-8A16-43DC510F2C94}"/>
              </a:ext>
            </a:extLst>
          </p:cNvPr>
          <p:cNvSpPr txBox="1">
            <a:spLocks/>
          </p:cNvSpPr>
          <p:nvPr/>
        </p:nvSpPr>
        <p:spPr>
          <a:xfrm>
            <a:off x="3053881" y="506083"/>
            <a:ext cx="6629400" cy="609600"/>
          </a:xfrm>
          <a:prstGeom prst="rect">
            <a:avLst/>
          </a:prstGeom>
        </p:spPr>
        <p:txBody>
          <a:bodyPr>
            <a:normAutofit fontScale="9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a:t>Parent’s Right to Know</a:t>
            </a:r>
            <a:endParaRPr lang="en-US"/>
          </a:p>
        </p:txBody>
      </p:sp>
    </p:spTree>
    <p:extLst>
      <p:ext uri="{BB962C8B-B14F-4D97-AF65-F5344CB8AC3E}">
        <p14:creationId xmlns:p14="http://schemas.microsoft.com/office/powerpoint/2010/main" val="759305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mtClean="0"/>
              <a:pPr/>
              <a:t>21</a:t>
            </a:fld>
            <a:endParaRPr lang="en"/>
          </a:p>
        </p:txBody>
      </p:sp>
      <p:sp>
        <p:nvSpPr>
          <p:cNvPr id="3" name="Rectangle 2"/>
          <p:cNvSpPr/>
          <p:nvPr/>
        </p:nvSpPr>
        <p:spPr>
          <a:xfrm>
            <a:off x="822036" y="1198419"/>
            <a:ext cx="10541000" cy="5909310"/>
          </a:xfrm>
          <a:prstGeom prst="rect">
            <a:avLst/>
          </a:prstGeom>
        </p:spPr>
        <p:txBody>
          <a:bodyPr wrap="square" lIns="91440" tIns="45720" rIns="91440" bIns="45720" anchor="t">
            <a:spAutoFit/>
          </a:bodyPr>
          <a:lstStyle/>
          <a:p>
            <a:r>
              <a:rPr lang="en-US" sz="2400" b="1"/>
              <a:t>Teacher Qualifications</a:t>
            </a:r>
          </a:p>
          <a:p>
            <a:pPr>
              <a:buFont typeface="Arial" panose="020B0604020202020204" pitchFamily="34" charset="0"/>
              <a:buChar char="•"/>
            </a:pPr>
            <a:r>
              <a:rPr lang="en-US" sz="2400"/>
              <a:t>All teachers working in a program supported by Title I funds must meet the state’s certification and Licensing requirements, including any requirements for certification obtained through alternative routes to certification (ESSA Section 1111(g)(2)(J)</a:t>
            </a:r>
          </a:p>
          <a:p>
            <a:pPr>
              <a:buFont typeface="Arial" panose="020B0604020202020204" pitchFamily="34" charset="0"/>
              <a:buChar char="•"/>
            </a:pPr>
            <a:endParaRPr lang="en-US" sz="2400"/>
          </a:p>
          <a:p>
            <a:r>
              <a:rPr lang="en-US" sz="2400" b="1"/>
              <a:t>Paraprofessional Qualifications</a:t>
            </a:r>
          </a:p>
          <a:p>
            <a:pPr>
              <a:buFont typeface="Arial" panose="020B0604020202020204" pitchFamily="34" charset="0"/>
              <a:buChar char="•"/>
            </a:pPr>
            <a:r>
              <a:rPr lang="en-US" sz="2400"/>
              <a:t>All paraprofessionals with instructional duties and working in a program supported by Title I funds must hold a high school diploma or its recognized equivalent and one of the following (ESSA Section 1111(g)(2)(J):	</a:t>
            </a:r>
          </a:p>
          <a:p>
            <a:pPr lvl="1">
              <a:buFont typeface="Arial" panose="020B0604020202020204" pitchFamily="34" charset="0"/>
              <a:buChar char="•"/>
            </a:pPr>
            <a:r>
              <a:rPr lang="en-US" sz="2400"/>
              <a:t>Two years of college</a:t>
            </a:r>
          </a:p>
          <a:p>
            <a:pPr lvl="1">
              <a:buFont typeface="Arial" panose="020B0604020202020204" pitchFamily="34" charset="0"/>
              <a:buChar char="•"/>
            </a:pPr>
            <a:r>
              <a:rPr lang="en-US" sz="2400"/>
              <a:t>Associate’s degree</a:t>
            </a:r>
          </a:p>
          <a:p>
            <a:pPr lvl="1">
              <a:buFont typeface="Arial" panose="020B0604020202020204" pitchFamily="34" charset="0"/>
              <a:buChar char="•"/>
            </a:pPr>
            <a:r>
              <a:rPr lang="en-US" sz="2400"/>
              <a:t>Pass a formal state or local academic assessment (</a:t>
            </a:r>
            <a:r>
              <a:rPr lang="en-US" sz="2400" err="1"/>
              <a:t>Parapro</a:t>
            </a:r>
            <a:r>
              <a:rPr lang="en-US" sz="2400"/>
              <a:t>)</a:t>
            </a:r>
          </a:p>
          <a:p>
            <a:pPr lvl="1">
              <a:buFont typeface="Arial" panose="020B0604020202020204" pitchFamily="34" charset="0"/>
              <a:buChar char="•"/>
            </a:pPr>
            <a:endParaRPr lang="en-US" sz="2600"/>
          </a:p>
          <a:p>
            <a:pPr lvl="1">
              <a:buFont typeface="Arial" panose="020B0604020202020204" pitchFamily="34" charset="0"/>
              <a:buChar char="•"/>
            </a:pPr>
            <a:endParaRPr lang="en-US" sz="1600"/>
          </a:p>
          <a:p>
            <a:pPr lvl="1">
              <a:buFont typeface="Arial" panose="020B0604020202020204" pitchFamily="34" charset="0"/>
              <a:buChar char="•"/>
            </a:pPr>
            <a:endParaRPr lang="en-US" sz="1600"/>
          </a:p>
          <a:p>
            <a:pPr lvl="1">
              <a:buFont typeface="Arial" panose="020B0604020202020204" pitchFamily="34" charset="0"/>
              <a:buChar char="•"/>
            </a:pPr>
            <a:endParaRPr lang="en-US" sz="1600"/>
          </a:p>
          <a:p>
            <a:pPr lvl="1">
              <a:buFont typeface="Arial" panose="020B0604020202020204" pitchFamily="34" charset="0"/>
              <a:buChar char="•"/>
            </a:pPr>
            <a:endParaRPr lang="en-US" sz="1600"/>
          </a:p>
        </p:txBody>
      </p:sp>
      <p:sp>
        <p:nvSpPr>
          <p:cNvPr id="4" name="Rectangle 3"/>
          <p:cNvSpPr/>
          <p:nvPr/>
        </p:nvSpPr>
        <p:spPr>
          <a:xfrm>
            <a:off x="3586665" y="547256"/>
            <a:ext cx="6386390" cy="769441"/>
          </a:xfrm>
          <a:prstGeom prst="rect">
            <a:avLst/>
          </a:prstGeom>
        </p:spPr>
        <p:txBody>
          <a:bodyPr wrap="square" lIns="91440" tIns="45720" rIns="91440" bIns="45720" anchor="t">
            <a:spAutoFit/>
          </a:bodyPr>
          <a:lstStyle/>
          <a:p>
            <a:r>
              <a:rPr lang="en-US" sz="4400" b="1"/>
              <a:t>Staffing Qualifications</a:t>
            </a:r>
          </a:p>
        </p:txBody>
      </p:sp>
      <p:pic>
        <p:nvPicPr>
          <p:cNvPr id="6" name="Picture 5">
            <a:extLst>
              <a:ext uri="{FF2B5EF4-FFF2-40B4-BE49-F238E27FC236}">
                <a16:creationId xmlns:a16="http://schemas.microsoft.com/office/drawing/2014/main" id="{22FCF93F-0819-4955-A594-8026D1DC92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1369" y="4269292"/>
            <a:ext cx="1694450" cy="1846137"/>
          </a:xfrm>
          <a:prstGeom prst="rect">
            <a:avLst/>
          </a:prstGeom>
        </p:spPr>
      </p:pic>
    </p:spTree>
    <p:extLst>
      <p:ext uri="{BB962C8B-B14F-4D97-AF65-F5344CB8AC3E}">
        <p14:creationId xmlns:p14="http://schemas.microsoft.com/office/powerpoint/2010/main" val="3678379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DA20A-BA20-8535-6A58-72E076A3926F}"/>
              </a:ext>
            </a:extLst>
          </p:cNvPr>
          <p:cNvSpPr>
            <a:spLocks noGrp="1"/>
          </p:cNvSpPr>
          <p:nvPr/>
        </p:nvSpPr>
        <p:spPr>
          <a:xfrm>
            <a:off x="90058" y="621914"/>
            <a:ext cx="12108866" cy="1400848"/>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a:t>Additional information all parents will receive: </a:t>
            </a:r>
            <a:endParaRPr lang="en-US"/>
          </a:p>
          <a:p>
            <a:endParaRPr lang="en-US" b="1"/>
          </a:p>
        </p:txBody>
      </p:sp>
      <p:sp>
        <p:nvSpPr>
          <p:cNvPr id="3" name="Content Placeholder 2">
            <a:extLst>
              <a:ext uri="{FF2B5EF4-FFF2-40B4-BE49-F238E27FC236}">
                <a16:creationId xmlns:a16="http://schemas.microsoft.com/office/drawing/2014/main" id="{867FD0D2-E346-CCA9-23AE-829A11474C25}"/>
              </a:ext>
            </a:extLst>
          </p:cNvPr>
          <p:cNvSpPr>
            <a:spLocks noGrp="1"/>
          </p:cNvSpPr>
          <p:nvPr/>
        </p:nvSpPr>
        <p:spPr>
          <a:xfrm>
            <a:off x="796638" y="1432734"/>
            <a:ext cx="10709559" cy="3859263"/>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2800"/>
              <a:t>Their child’s level of achievement on each of the state’s academic assessments</a:t>
            </a:r>
          </a:p>
          <a:p>
            <a:r>
              <a:rPr lang="en-US" sz="2800"/>
              <a:t>Notification of the right to transfer their child to another school in the district if the student becomes the victim of a violent crime or is assigned to an unsafe school</a:t>
            </a:r>
          </a:p>
          <a:p>
            <a:pPr>
              <a:buSzPct val="114999"/>
            </a:pPr>
            <a:r>
              <a:rPr lang="en-US" sz="2800"/>
              <a:t>Notification that their child has been assigned or taught or assigned for 4 or more consecutive weeks by a teacher who is not highly qualified.</a:t>
            </a:r>
          </a:p>
          <a:p>
            <a:r>
              <a:rPr lang="en-US" sz="2800"/>
              <a:t>District Family Engagement Policy and School Parent Engagement Policy</a:t>
            </a:r>
          </a:p>
          <a:p>
            <a:r>
              <a:rPr lang="en-US" sz="2800"/>
              <a:t>School/Parent Compact</a:t>
            </a:r>
          </a:p>
          <a:p>
            <a:pPr>
              <a:buSzPct val="114999"/>
            </a:pPr>
            <a:endParaRPr lang="en-US" sz="2800"/>
          </a:p>
          <a:p>
            <a:endParaRPr lang="en-US" sz="2800"/>
          </a:p>
        </p:txBody>
      </p:sp>
    </p:spTree>
    <p:extLst>
      <p:ext uri="{BB962C8B-B14F-4D97-AF65-F5344CB8AC3E}">
        <p14:creationId xmlns:p14="http://schemas.microsoft.com/office/powerpoint/2010/main" val="553426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EB253C-97C5-83A2-65DF-F17105FF0E88}"/>
              </a:ext>
            </a:extLst>
          </p:cNvPr>
          <p:cNvSpPr txBox="1"/>
          <p:nvPr/>
        </p:nvSpPr>
        <p:spPr>
          <a:xfrm>
            <a:off x="885646" y="1360099"/>
            <a:ext cx="10348821"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solidFill>
                  <a:srgbClr val="212529"/>
                </a:solidFill>
                <a:latin typeface="Garamond"/>
                <a:ea typeface="Open Sans"/>
                <a:cs typeface="Open Sans"/>
              </a:rPr>
              <a:t>Each Title I school must have a School-Parent Compact that is developed jointly by parents and school personnel. The compact sets out the responsibilities of the students, parents, and school staff in striving to raise student growth and achievement. </a:t>
            </a:r>
            <a:endParaRPr lang="en-US" sz="3000">
              <a:latin typeface="Garamond"/>
            </a:endParaRPr>
          </a:p>
        </p:txBody>
      </p:sp>
      <p:sp>
        <p:nvSpPr>
          <p:cNvPr id="3" name="Title 1">
            <a:extLst>
              <a:ext uri="{FF2B5EF4-FFF2-40B4-BE49-F238E27FC236}">
                <a16:creationId xmlns:a16="http://schemas.microsoft.com/office/drawing/2014/main" id="{9B260177-7E04-43EC-9754-9A6050DD2829}"/>
              </a:ext>
            </a:extLst>
          </p:cNvPr>
          <p:cNvSpPr>
            <a:spLocks noGrp="1"/>
          </p:cNvSpPr>
          <p:nvPr/>
        </p:nvSpPr>
        <p:spPr>
          <a:xfrm>
            <a:off x="1295402" y="594205"/>
            <a:ext cx="9601196" cy="628132"/>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a:t>School/Parent Compact</a:t>
            </a:r>
          </a:p>
        </p:txBody>
      </p:sp>
      <p:sp>
        <p:nvSpPr>
          <p:cNvPr id="4" name="TextBox 3">
            <a:extLst>
              <a:ext uri="{FF2B5EF4-FFF2-40B4-BE49-F238E27FC236}">
                <a16:creationId xmlns:a16="http://schemas.microsoft.com/office/drawing/2014/main" id="{DF2CCBCF-BF73-3586-DDCF-8C5A2DE672EF}"/>
              </a:ext>
            </a:extLst>
          </p:cNvPr>
          <p:cNvSpPr txBox="1"/>
          <p:nvPr/>
        </p:nvSpPr>
        <p:spPr>
          <a:xfrm>
            <a:off x="885646" y="3430439"/>
            <a:ext cx="1044946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t>Kate Bond Elementary's School/Parent Compact was sent home with each student in their Wednesday folders the first week of school.  In addition, it is posted on our school’s webpage.​​</a:t>
            </a:r>
          </a:p>
        </p:txBody>
      </p:sp>
      <p:sp>
        <p:nvSpPr>
          <p:cNvPr id="5" name="TextBox 4">
            <a:extLst>
              <a:ext uri="{FF2B5EF4-FFF2-40B4-BE49-F238E27FC236}">
                <a16:creationId xmlns:a16="http://schemas.microsoft.com/office/drawing/2014/main" id="{CA54D212-2CB4-8317-13C4-07D8F586AD98}"/>
              </a:ext>
            </a:extLst>
          </p:cNvPr>
          <p:cNvSpPr txBox="1"/>
          <p:nvPr/>
        </p:nvSpPr>
        <p:spPr>
          <a:xfrm>
            <a:off x="655608" y="5155721"/>
            <a:ext cx="1103893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262626"/>
                </a:solidFill>
              </a:rPr>
              <a:t>We must collaborate and work together </a:t>
            </a:r>
            <a:endParaRPr lang="en-US" b="1">
              <a:solidFill>
                <a:srgbClr val="000000"/>
              </a:solidFill>
            </a:endParaRPr>
          </a:p>
          <a:p>
            <a:pPr algn="ctr"/>
            <a:r>
              <a:rPr lang="en-US" sz="3200" b="1">
                <a:solidFill>
                  <a:srgbClr val="262626"/>
                </a:solidFill>
              </a:rPr>
              <a:t>to make this a successful school year!</a:t>
            </a:r>
            <a:endParaRPr lang="en-US" sz="3200" b="1"/>
          </a:p>
        </p:txBody>
      </p:sp>
    </p:spTree>
    <p:extLst>
      <p:ext uri="{BB962C8B-B14F-4D97-AF65-F5344CB8AC3E}">
        <p14:creationId xmlns:p14="http://schemas.microsoft.com/office/powerpoint/2010/main" val="3968984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24C7A-714F-59D5-D6DE-73FEB70FD09F}"/>
              </a:ext>
            </a:extLst>
          </p:cNvPr>
          <p:cNvSpPr>
            <a:spLocks noGrp="1"/>
          </p:cNvSpPr>
          <p:nvPr/>
        </p:nvSpPr>
        <p:spPr>
          <a:xfrm>
            <a:off x="2908300" y="702370"/>
            <a:ext cx="6629400" cy="685800"/>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a:t>Student Code of Conduct</a:t>
            </a:r>
          </a:p>
        </p:txBody>
      </p:sp>
      <p:sp>
        <p:nvSpPr>
          <p:cNvPr id="3" name="TextBox 4">
            <a:extLst>
              <a:ext uri="{FF2B5EF4-FFF2-40B4-BE49-F238E27FC236}">
                <a16:creationId xmlns:a16="http://schemas.microsoft.com/office/drawing/2014/main" id="{152934EA-9E97-766D-5FC4-8A9466CFAE38}"/>
              </a:ext>
            </a:extLst>
          </p:cNvPr>
          <p:cNvSpPr txBox="1"/>
          <p:nvPr/>
        </p:nvSpPr>
        <p:spPr>
          <a:xfrm>
            <a:off x="878359" y="1621162"/>
            <a:ext cx="10424737" cy="6001643"/>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a:ea typeface="+mn-lt"/>
                <a:cs typeface="+mn-lt"/>
              </a:rPr>
              <a:t>The Code of Student Conduct was established to create a safe learning environment to ensure academic success for all students.  </a:t>
            </a:r>
            <a:r>
              <a:rPr lang="en-US" sz="3200"/>
              <a:t>The Student Code of Conduct Policy can be found in the Student-Parent Handbook.  This document can be found on our school's webpage. </a:t>
            </a:r>
          </a:p>
          <a:p>
            <a:endParaRPr lang="en-US" sz="3200"/>
          </a:p>
          <a:p>
            <a:r>
              <a:rPr lang="en-US" sz="3200"/>
              <a:t>KBE's Schoolwide Behavior Plan was sent home with all students for both a parent and student signature.  This document should be returned to your child's homeroom teacher.</a:t>
            </a:r>
          </a:p>
          <a:p>
            <a:endParaRPr lang="en-US" sz="3200"/>
          </a:p>
          <a:p>
            <a:endParaRPr lang="en-US" sz="3200"/>
          </a:p>
          <a:p>
            <a:endParaRPr lang="en-US" sz="3200"/>
          </a:p>
        </p:txBody>
      </p:sp>
    </p:spTree>
    <p:extLst>
      <p:ext uri="{BB962C8B-B14F-4D97-AF65-F5344CB8AC3E}">
        <p14:creationId xmlns:p14="http://schemas.microsoft.com/office/powerpoint/2010/main" val="3687008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8855" y="663352"/>
            <a:ext cx="11006283" cy="6186309"/>
          </a:xfrm>
          <a:prstGeom prst="rect">
            <a:avLst/>
          </a:prstGeom>
        </p:spPr>
        <p:txBody>
          <a:bodyPr wrap="square" lIns="91440" tIns="45720" rIns="91440" bIns="45720" anchor="t">
            <a:spAutoFit/>
          </a:bodyPr>
          <a:lstStyle/>
          <a:p>
            <a:pPr algn="ctr"/>
            <a:r>
              <a:rPr lang="en-US" sz="4400" b="1"/>
              <a:t>How can Title I help me as a parent/family?</a:t>
            </a:r>
            <a:endParaRPr lang="en-US" sz="4400"/>
          </a:p>
          <a:p>
            <a:endParaRPr lang="en-US" sz="2400" b="1"/>
          </a:p>
          <a:p>
            <a:r>
              <a:rPr lang="en-US" sz="3200"/>
              <a:t>Title I funds can be used for many types of parent/family involvement activities.  Examples of ways that these funds can be spent include:</a:t>
            </a:r>
          </a:p>
          <a:p>
            <a:endParaRPr lang="en-US" sz="3200"/>
          </a:p>
          <a:p>
            <a:r>
              <a:rPr lang="en-US" sz="3200"/>
              <a:t>o Family literacy and math activities</a:t>
            </a:r>
          </a:p>
          <a:p>
            <a:r>
              <a:rPr lang="en-US" sz="3200"/>
              <a:t>o Parent meetings and training activities</a:t>
            </a:r>
          </a:p>
          <a:p>
            <a:r>
              <a:rPr lang="en-US" sz="3200"/>
              <a:t>o Materials that parents can use to work with their children at home.</a:t>
            </a:r>
          </a:p>
          <a:p>
            <a:r>
              <a:rPr lang="en-US" sz="3200"/>
              <a:t>o Parent resource center</a:t>
            </a:r>
          </a:p>
          <a:p>
            <a:endParaRPr lang="en-US" sz="3600"/>
          </a:p>
          <a:p>
            <a:endParaRPr lang="en-US" sz="36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00BE7-F344-8F20-AA9F-6E7FFBDC66A4}"/>
              </a:ext>
            </a:extLst>
          </p:cNvPr>
          <p:cNvSpPr>
            <a:spLocks noGrp="1"/>
          </p:cNvSpPr>
          <p:nvPr/>
        </p:nvSpPr>
        <p:spPr>
          <a:xfrm>
            <a:off x="902855" y="340591"/>
            <a:ext cx="9843653" cy="1371600"/>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a:t>Get to know your child’s school…….</a:t>
            </a:r>
            <a:endParaRPr lang="en-US"/>
          </a:p>
        </p:txBody>
      </p:sp>
      <p:sp>
        <p:nvSpPr>
          <p:cNvPr id="3" name="Content Placeholder 2">
            <a:extLst>
              <a:ext uri="{FF2B5EF4-FFF2-40B4-BE49-F238E27FC236}">
                <a16:creationId xmlns:a16="http://schemas.microsoft.com/office/drawing/2014/main" id="{44770041-20CC-D8F3-EAB1-9DD4D6889315}"/>
              </a:ext>
            </a:extLst>
          </p:cNvPr>
          <p:cNvSpPr>
            <a:spLocks noGrp="1"/>
          </p:cNvSpPr>
          <p:nvPr/>
        </p:nvSpPr>
        <p:spPr>
          <a:xfrm>
            <a:off x="1166090" y="1348508"/>
            <a:ext cx="6629400" cy="4754880"/>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3600"/>
              <a:t>Attend school events</a:t>
            </a:r>
          </a:p>
          <a:p>
            <a:r>
              <a:rPr lang="en-US" sz="3600"/>
              <a:t>Join the school's PTO</a:t>
            </a:r>
          </a:p>
          <a:p>
            <a:r>
              <a:rPr lang="en-US" sz="3600"/>
              <a:t>Volunteer</a:t>
            </a:r>
          </a:p>
          <a:p>
            <a:r>
              <a:rPr lang="en-US" sz="3600"/>
              <a:t>Attend parent-teacher conferences</a:t>
            </a:r>
          </a:p>
          <a:p>
            <a:r>
              <a:rPr lang="en-US" sz="3600"/>
              <a:t>Keep the teachers informed</a:t>
            </a:r>
          </a:p>
          <a:p>
            <a:r>
              <a:rPr lang="en-US" sz="3600"/>
              <a:t>Ask about parent trainings</a:t>
            </a:r>
          </a:p>
          <a:p>
            <a:pPr algn="ctr"/>
            <a:endParaRPr lang="en-US" sz="2600"/>
          </a:p>
          <a:p>
            <a:endParaRPr lang="en-US"/>
          </a:p>
        </p:txBody>
      </p:sp>
      <p:pic>
        <p:nvPicPr>
          <p:cNvPr id="4" name="Picture 3" descr="A close-up of words&#10;&#10;Description automatically generated">
            <a:extLst>
              <a:ext uri="{FF2B5EF4-FFF2-40B4-BE49-F238E27FC236}">
                <a16:creationId xmlns:a16="http://schemas.microsoft.com/office/drawing/2014/main" id="{238A9C99-0756-8843-D88D-EE97696F7B9F}"/>
              </a:ext>
            </a:extLst>
          </p:cNvPr>
          <p:cNvPicPr>
            <a:picLocks noChangeAspect="1"/>
          </p:cNvPicPr>
          <p:nvPr/>
        </p:nvPicPr>
        <p:blipFill>
          <a:blip r:embed="rId2"/>
          <a:stretch>
            <a:fillRect/>
          </a:stretch>
        </p:blipFill>
        <p:spPr>
          <a:xfrm>
            <a:off x="8201890" y="2567852"/>
            <a:ext cx="3186547" cy="1943967"/>
          </a:xfrm>
          <a:prstGeom prst="rect">
            <a:avLst/>
          </a:prstGeom>
        </p:spPr>
      </p:pic>
    </p:spTree>
    <p:extLst>
      <p:ext uri="{BB962C8B-B14F-4D97-AF65-F5344CB8AC3E}">
        <p14:creationId xmlns:p14="http://schemas.microsoft.com/office/powerpoint/2010/main" val="2480223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60459"/>
            <a:ext cx="9601196" cy="1303867"/>
          </a:xfrm>
        </p:spPr>
        <p:txBody>
          <a:bodyPr>
            <a:normAutofit fontScale="90000"/>
          </a:bodyPr>
          <a:lstStyle/>
          <a:p>
            <a:r>
              <a:rPr lang="en-US" b="1"/>
              <a:t>If you need more information feel free to contact your PLC Coaches:</a:t>
            </a:r>
          </a:p>
        </p:txBody>
      </p:sp>
      <p:sp>
        <p:nvSpPr>
          <p:cNvPr id="3" name="Content Placeholder 2"/>
          <p:cNvSpPr>
            <a:spLocks noGrp="1"/>
          </p:cNvSpPr>
          <p:nvPr>
            <p:ph idx="1"/>
          </p:nvPr>
        </p:nvSpPr>
        <p:spPr>
          <a:xfrm>
            <a:off x="1422400" y="2489200"/>
            <a:ext cx="8686800" cy="4526280"/>
          </a:xfrm>
        </p:spPr>
        <p:txBody>
          <a:bodyPr>
            <a:normAutofit/>
          </a:bodyPr>
          <a:lstStyle/>
          <a:p>
            <a:pPr marL="0" indent="0" algn="ctr">
              <a:buNone/>
            </a:pPr>
            <a:r>
              <a:rPr lang="en-US" sz="4400"/>
              <a:t>Jill Hodum</a:t>
            </a:r>
            <a:endParaRPr lang="en-US" sz="4400">
              <a:solidFill>
                <a:schemeClr val="tx1"/>
              </a:solidFill>
            </a:endParaRPr>
          </a:p>
          <a:p>
            <a:pPr marL="0" indent="0" algn="ctr">
              <a:buNone/>
            </a:pPr>
            <a:r>
              <a:rPr lang="en-US" sz="4400">
                <a:solidFill>
                  <a:srgbClr val="92D050"/>
                </a:solidFill>
                <a:hlinkClick r:id="rId2">
                  <a:extLst>
                    <a:ext uri="{A12FA001-AC4F-418D-AE19-62706E023703}">
                      <ahyp:hlinkClr xmlns:ahyp="http://schemas.microsoft.com/office/drawing/2018/hyperlinkcolor" val="tx"/>
                    </a:ext>
                  </a:extLst>
                </a:hlinkClick>
              </a:rPr>
              <a:t>hodumhj@scsk12.org</a:t>
            </a:r>
            <a:endParaRPr lang="en-US" sz="4400">
              <a:solidFill>
                <a:srgbClr val="92D050"/>
              </a:solidFill>
            </a:endParaRPr>
          </a:p>
          <a:p>
            <a:pPr marL="0" indent="0" algn="ctr">
              <a:buNone/>
            </a:pPr>
            <a:r>
              <a:rPr lang="en-US" sz="4400"/>
              <a:t>Almanda Jacox</a:t>
            </a:r>
            <a:endParaRPr lang="en-US" sz="4400">
              <a:solidFill>
                <a:schemeClr val="tx1"/>
              </a:solidFill>
            </a:endParaRPr>
          </a:p>
          <a:p>
            <a:pPr marL="0" indent="0" algn="ctr">
              <a:buNone/>
            </a:pPr>
            <a:r>
              <a:rPr lang="en-US" sz="4400">
                <a:solidFill>
                  <a:srgbClr val="92D050"/>
                </a:solidFill>
                <a:hlinkClick r:id="rId3">
                  <a:extLst>
                    <a:ext uri="{A12FA001-AC4F-418D-AE19-62706E023703}">
                      <ahyp:hlinkClr xmlns:ahyp="http://schemas.microsoft.com/office/drawing/2018/hyperlinkcolor" val="tx"/>
                    </a:ext>
                  </a:extLst>
                </a:hlinkClick>
              </a:rPr>
              <a:t>jacoxa@scsk12.org</a:t>
            </a:r>
            <a:endParaRPr lang="en-US" sz="4400">
              <a:solidFill>
                <a:srgbClr val="92D050"/>
              </a:solidFill>
            </a:endParaRPr>
          </a:p>
          <a:p>
            <a:pPr marL="0" indent="0" algn="ctr">
              <a:buNone/>
            </a:pPr>
            <a:endParaRPr lang="en-US" sz="3600">
              <a:solidFill>
                <a:schemeClr val="tx1"/>
              </a:solidFill>
            </a:endParaRPr>
          </a:p>
          <a:p>
            <a:pPr marL="0" indent="0" algn="ctr">
              <a:buNone/>
            </a:pPr>
            <a:endParaRPr lang="en-US" sz="3600"/>
          </a:p>
          <a:p>
            <a:pPr marL="0" indent="0" algn="ctr">
              <a:buNone/>
            </a:pPr>
            <a:endParaRPr lang="en-US" sz="3600"/>
          </a:p>
        </p:txBody>
      </p:sp>
    </p:spTree>
    <p:extLst>
      <p:ext uri="{BB962C8B-B14F-4D97-AF65-F5344CB8AC3E}">
        <p14:creationId xmlns:p14="http://schemas.microsoft.com/office/powerpoint/2010/main" val="163567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B3316A-B941-4DEB-AF84-01063308CA71}"/>
              </a:ext>
            </a:extLst>
          </p:cNvPr>
          <p:cNvSpPr>
            <a:spLocks noGrp="1"/>
          </p:cNvSpPr>
          <p:nvPr>
            <p:ph idx="1"/>
          </p:nvPr>
        </p:nvSpPr>
        <p:spPr>
          <a:xfrm>
            <a:off x="1233182" y="1350628"/>
            <a:ext cx="9663415" cy="4525240"/>
          </a:xfrm>
        </p:spPr>
        <p:txBody>
          <a:bodyPr/>
          <a:lstStyle/>
          <a:p>
            <a:endParaRPr lang="en-US"/>
          </a:p>
        </p:txBody>
      </p:sp>
      <p:pic>
        <p:nvPicPr>
          <p:cNvPr id="5" name="Picture 4" descr="A drawing of a face&#10;&#10;Description automatically generated">
            <a:extLst>
              <a:ext uri="{FF2B5EF4-FFF2-40B4-BE49-F238E27FC236}">
                <a16:creationId xmlns:a16="http://schemas.microsoft.com/office/drawing/2014/main" id="{2F6CB2C1-4EE5-46EB-8CE2-3BB6D392E26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95401" y="1445591"/>
            <a:ext cx="9507443" cy="3266368"/>
          </a:xfrm>
          <a:prstGeom prst="rect">
            <a:avLst/>
          </a:prstGeom>
        </p:spPr>
      </p:pic>
    </p:spTree>
    <p:extLst>
      <p:ext uri="{BB962C8B-B14F-4D97-AF65-F5344CB8AC3E}">
        <p14:creationId xmlns:p14="http://schemas.microsoft.com/office/powerpoint/2010/main" val="2390149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9" name="Picture 8">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2" name="Picture 11">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4" name="Straight Connector 13">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1CD07172-CD61-45EB-BEE3-F644503E5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ADA5DB-ED12-413A-AAB5-6A8D1152E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BA45E5C-ACB9-49E8-B4DB-5255C237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A4AA0AF3-2272-BF3B-4252-6E3C283766CD}"/>
              </a:ext>
            </a:extLst>
          </p:cNvPr>
          <p:cNvSpPr txBox="1"/>
          <p:nvPr/>
        </p:nvSpPr>
        <p:spPr>
          <a:xfrm>
            <a:off x="854066" y="2813347"/>
            <a:ext cx="3073940" cy="3436688"/>
          </a:xfrm>
          <a:prstGeom prst="rect">
            <a:avLst/>
          </a:prstGeom>
        </p:spPr>
        <p:txBody>
          <a:bodyPr vert="horz" lIns="91440" tIns="45720" rIns="91440" bIns="45720" rtlCol="0" anchor="b">
            <a:normAutofit lnSpcReduction="10000"/>
          </a:bodyPr>
          <a:lstStyle/>
          <a:p>
            <a:pPr algn="ctr">
              <a:spcBef>
                <a:spcPct val="0"/>
              </a:spcBef>
              <a:spcAft>
                <a:spcPts val="600"/>
              </a:spcAft>
            </a:pPr>
            <a:r>
              <a:rPr lang="en-US" sz="4400">
                <a:ln w="3175" cmpd="sng">
                  <a:noFill/>
                </a:ln>
                <a:solidFill>
                  <a:srgbClr val="262626"/>
                </a:solidFill>
                <a:latin typeface="+mj-lt"/>
                <a:ea typeface="+mj-ea"/>
                <a:cs typeface="+mj-cs"/>
              </a:rPr>
              <a:t>Please fill out a survey to share your ideas and feedback.</a:t>
            </a:r>
          </a:p>
        </p:txBody>
      </p:sp>
      <p:sp useBgFill="1">
        <p:nvSpPr>
          <p:cNvPr id="22" name="Rectangle 21">
            <a:extLst>
              <a:ext uri="{FF2B5EF4-FFF2-40B4-BE49-F238E27FC236}">
                <a16:creationId xmlns:a16="http://schemas.microsoft.com/office/drawing/2014/main" id="{857E618C-1D7B-4A51-90C1-6106CD8A1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3CFBAC0-9B39-D34E-B45E-EE3DAE03C1EF}"/>
              </a:ext>
            </a:extLst>
          </p:cNvPr>
          <p:cNvSpPr txBox="1"/>
          <p:nvPr/>
        </p:nvSpPr>
        <p:spPr>
          <a:xfrm>
            <a:off x="5262780" y="1706632"/>
            <a:ext cx="6294296" cy="3436688"/>
          </a:xfrm>
          <a:prstGeom prst="rect">
            <a:avLst/>
          </a:prstGeom>
        </p:spPr>
        <p:txBody>
          <a:bodyPr vert="horz" lIns="91440" tIns="45720" rIns="91440" bIns="45720" rtlCol="0" anchor="b">
            <a:normAutofit fontScale="92500" lnSpcReduction="20000"/>
          </a:bodyPr>
          <a:lstStyle/>
          <a:p>
            <a:pPr algn="ctr">
              <a:spcBef>
                <a:spcPct val="0"/>
              </a:spcBef>
              <a:spcAft>
                <a:spcPts val="600"/>
              </a:spcAft>
            </a:pPr>
            <a:r>
              <a:rPr lang="en-US" sz="4400" b="1">
                <a:ln w="3175" cmpd="sng">
                  <a:noFill/>
                </a:ln>
                <a:solidFill>
                  <a:srgbClr val="262626"/>
                </a:solidFill>
                <a:latin typeface="+mj-lt"/>
                <a:ea typeface="+mj-ea"/>
                <a:cs typeface="+mj-cs"/>
              </a:rPr>
              <a:t>Surveys are located at </a:t>
            </a:r>
            <a:endParaRPr lang="en-US"/>
          </a:p>
          <a:p>
            <a:pPr algn="ctr">
              <a:spcBef>
                <a:spcPct val="0"/>
              </a:spcBef>
              <a:spcAft>
                <a:spcPts val="600"/>
              </a:spcAft>
            </a:pPr>
            <a:r>
              <a:rPr lang="en-US" sz="4400" b="1">
                <a:ln w="3175" cmpd="sng">
                  <a:noFill/>
                </a:ln>
                <a:solidFill>
                  <a:srgbClr val="262626"/>
                </a:solidFill>
                <a:latin typeface="+mj-lt"/>
                <a:ea typeface="+mj-ea"/>
                <a:cs typeface="+mj-cs"/>
              </a:rPr>
              <a:t>the end of each table </a:t>
            </a:r>
            <a:endParaRPr lang="en-US">
              <a:solidFill>
                <a:srgbClr val="000000"/>
              </a:solidFill>
              <a:latin typeface="+mj-lt"/>
              <a:ea typeface="+mj-ea"/>
              <a:cs typeface="+mj-cs"/>
            </a:endParaRPr>
          </a:p>
          <a:p>
            <a:pPr algn="ctr">
              <a:spcBef>
                <a:spcPct val="0"/>
              </a:spcBef>
              <a:spcAft>
                <a:spcPts val="600"/>
              </a:spcAft>
            </a:pPr>
            <a:r>
              <a:rPr lang="en-US" sz="4400" b="1">
                <a:ln w="3175" cmpd="sng">
                  <a:noFill/>
                </a:ln>
                <a:solidFill>
                  <a:srgbClr val="262626"/>
                </a:solidFill>
                <a:latin typeface="+mj-lt"/>
                <a:ea typeface="+mj-ea"/>
                <a:cs typeface="+mj-cs"/>
              </a:rPr>
              <a:t>and should be returned </a:t>
            </a:r>
            <a:endParaRPr lang="en-US">
              <a:solidFill>
                <a:srgbClr val="000000"/>
              </a:solidFill>
              <a:latin typeface="+mj-lt"/>
              <a:ea typeface="+mj-ea"/>
              <a:cs typeface="+mj-cs"/>
            </a:endParaRPr>
          </a:p>
          <a:p>
            <a:pPr algn="ctr">
              <a:spcBef>
                <a:spcPct val="0"/>
              </a:spcBef>
              <a:spcAft>
                <a:spcPts val="600"/>
              </a:spcAft>
            </a:pPr>
            <a:r>
              <a:rPr lang="en-US" sz="4400" b="1">
                <a:ln w="3175" cmpd="sng">
                  <a:noFill/>
                </a:ln>
                <a:solidFill>
                  <a:srgbClr val="262626"/>
                </a:solidFill>
                <a:latin typeface="+mj-lt"/>
                <a:ea typeface="+mj-ea"/>
                <a:cs typeface="+mj-cs"/>
              </a:rPr>
              <a:t>to the red folders that are also located at the end of each table.</a:t>
            </a:r>
            <a:endParaRPr lang="en-US">
              <a:ea typeface="+mj-ea"/>
              <a:cs typeface="+mj-cs"/>
            </a:endParaRPr>
          </a:p>
        </p:txBody>
      </p:sp>
      <p:pic>
        <p:nvPicPr>
          <p:cNvPr id="6" name="Picture 5" descr="Royalty Free Survey Clip Art, Vector Images &amp; Illustrations - iStock">
            <a:extLst>
              <a:ext uri="{FF2B5EF4-FFF2-40B4-BE49-F238E27FC236}">
                <a16:creationId xmlns:a16="http://schemas.microsoft.com/office/drawing/2014/main" id="{C87BD88F-48ED-2A1D-F95A-1F461F702C07}"/>
              </a:ext>
            </a:extLst>
          </p:cNvPr>
          <p:cNvPicPr>
            <a:picLocks noChangeAspect="1"/>
          </p:cNvPicPr>
          <p:nvPr/>
        </p:nvPicPr>
        <p:blipFill>
          <a:blip r:embed="rId5"/>
          <a:stretch>
            <a:fillRect/>
          </a:stretch>
        </p:blipFill>
        <p:spPr>
          <a:xfrm>
            <a:off x="1240064" y="683079"/>
            <a:ext cx="2563587" cy="2189844"/>
          </a:xfrm>
          <a:prstGeom prst="rect">
            <a:avLst/>
          </a:prstGeom>
        </p:spPr>
      </p:pic>
    </p:spTree>
    <p:extLst>
      <p:ext uri="{BB962C8B-B14F-4D97-AF65-F5344CB8AC3E}">
        <p14:creationId xmlns:p14="http://schemas.microsoft.com/office/powerpoint/2010/main" val="10369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D0D226D4-C4AC-4B86-B681-F3F3348BBB06}"/>
              </a:ext>
            </a:extLst>
          </p:cNvPr>
          <p:cNvSpPr>
            <a:spLocks noGrp="1"/>
          </p:cNvSpPr>
          <p:nvPr/>
        </p:nvSpPr>
        <p:spPr>
          <a:xfrm>
            <a:off x="3868821" y="671099"/>
            <a:ext cx="4277828" cy="860675"/>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spcAft>
                <a:spcPts val="600"/>
              </a:spcAft>
              <a:buClr>
                <a:schemeClr val="accent1"/>
              </a:buClr>
              <a:buSzPct val="115000"/>
              <a:buFont typeface="Arial"/>
              <a:buNone/>
              <a:defRPr sz="24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algn="r"/>
            <a:r>
              <a:rPr lang="en-US" sz="4400" b="1" dirty="0"/>
              <a:t>What is Title I ?</a:t>
            </a:r>
          </a:p>
        </p:txBody>
      </p:sp>
      <p:sp>
        <p:nvSpPr>
          <p:cNvPr id="3" name="TextBox 2">
            <a:extLst>
              <a:ext uri="{FF2B5EF4-FFF2-40B4-BE49-F238E27FC236}">
                <a16:creationId xmlns:a16="http://schemas.microsoft.com/office/drawing/2014/main" id="{3FE742E1-935E-C9F8-2408-A80F323923A6}"/>
              </a:ext>
            </a:extLst>
          </p:cNvPr>
          <p:cNvSpPr txBox="1"/>
          <p:nvPr/>
        </p:nvSpPr>
        <p:spPr>
          <a:xfrm>
            <a:off x="731925" y="1277170"/>
            <a:ext cx="10723413"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rgbClr val="000000"/>
                </a:solidFill>
                <a:latin typeface="Garamond"/>
                <a:cs typeface="Arial"/>
              </a:rPr>
              <a:t>Title</a:t>
            </a:r>
            <a:r>
              <a:rPr lang="en-US" sz="4000" dirty="0">
                <a:solidFill>
                  <a:srgbClr val="000000"/>
                </a:solidFill>
                <a:cs typeface="Arial"/>
              </a:rPr>
              <a:t> I was enacted in 1965 under the Elementary and Secondary Act and amended by the Every Student Succeeds Act (ESSA)</a:t>
            </a:r>
            <a:r>
              <a:rPr lang="en-US" sz="4000" dirty="0">
                <a:solidFill>
                  <a:srgbClr val="262626"/>
                </a:solidFill>
              </a:rPr>
              <a:t>.  Title I is the largest federally funded program for elementary, middle, and high schools.  Through Title I, the federal government allocates money to school districts (LEAs) around the country based on the number of low-income families in each district.</a:t>
            </a:r>
          </a:p>
        </p:txBody>
      </p:sp>
    </p:spTree>
    <p:extLst>
      <p:ext uri="{BB962C8B-B14F-4D97-AF65-F5344CB8AC3E}">
        <p14:creationId xmlns:p14="http://schemas.microsoft.com/office/powerpoint/2010/main" val="3706919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BD642B1-E8A0-4B5B-8E4A-D8EF15A08E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3" name="Picture 12">
              <a:extLst>
                <a:ext uri="{FF2B5EF4-FFF2-40B4-BE49-F238E27FC236}">
                  <a16:creationId xmlns:a16="http://schemas.microsoft.com/office/drawing/2014/main" id="{241D71B9-BFD9-40DE-BC3B-E64BA289531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D2504B9E-D812-4C78-9981-5F48C1288A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2F886AB1-61BE-4427-BED7-571CF1EF1C8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6" name="Picture 15">
              <a:extLst>
                <a:ext uri="{FF2B5EF4-FFF2-40B4-BE49-F238E27FC236}">
                  <a16:creationId xmlns:a16="http://schemas.microsoft.com/office/drawing/2014/main" id="{E912E8F6-1094-49C1-B7CD-CC46B33D6F8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8" name="Straight Connector 17">
            <a:extLst>
              <a:ext uri="{FF2B5EF4-FFF2-40B4-BE49-F238E27FC236}">
                <a16:creationId xmlns:a16="http://schemas.microsoft.com/office/drawing/2014/main" id="{1870FE29-3AF7-4226-8303-7C1B0B8E1F6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20" name="Rectangle 19">
            <a:extLst>
              <a:ext uri="{FF2B5EF4-FFF2-40B4-BE49-F238E27FC236}">
                <a16:creationId xmlns:a16="http://schemas.microsoft.com/office/drawing/2014/main" id="{8B226A40-22CC-40E5-9EC4-5163536C6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6BB9B7D3-101C-4F55-A956-62DA4AAD40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23" name="Picture 22">
              <a:extLst>
                <a:ext uri="{FF2B5EF4-FFF2-40B4-BE49-F238E27FC236}">
                  <a16:creationId xmlns:a16="http://schemas.microsoft.com/office/drawing/2014/main" id="{53BD5441-821C-4091-8DDD-A4A56A6FC8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4" name="Rectangle 23">
              <a:extLst>
                <a:ext uri="{FF2B5EF4-FFF2-40B4-BE49-F238E27FC236}">
                  <a16:creationId xmlns:a16="http://schemas.microsoft.com/office/drawing/2014/main" id="{AFC6E877-1BD2-4856-8FFD-250D27C158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5" name="Picture 24">
              <a:extLst>
                <a:ext uri="{FF2B5EF4-FFF2-40B4-BE49-F238E27FC236}">
                  <a16:creationId xmlns:a16="http://schemas.microsoft.com/office/drawing/2014/main" id="{F64C008A-2A32-4626-A83A-16A984F886F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6" name="Picture 25">
              <a:extLst>
                <a:ext uri="{FF2B5EF4-FFF2-40B4-BE49-F238E27FC236}">
                  <a16:creationId xmlns:a16="http://schemas.microsoft.com/office/drawing/2014/main" id="{875D67EF-62E2-43F5-8005-7A7A319D05A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extBox 1">
            <a:extLst>
              <a:ext uri="{FF2B5EF4-FFF2-40B4-BE49-F238E27FC236}">
                <a16:creationId xmlns:a16="http://schemas.microsoft.com/office/drawing/2014/main" id="{22E12B04-F311-5730-0198-983C61D41173}"/>
              </a:ext>
            </a:extLst>
          </p:cNvPr>
          <p:cNvSpPr txBox="1"/>
          <p:nvPr/>
        </p:nvSpPr>
        <p:spPr>
          <a:xfrm>
            <a:off x="1102619" y="4404852"/>
            <a:ext cx="9989677" cy="1054745"/>
          </a:xfrm>
        </p:spPr>
        <p:txBody>
          <a:bodyPr vert="horz" lIns="91440" tIns="45720" rIns="91440" bIns="45720" rtlCol="0" anchor="b">
            <a:normAutofit/>
          </a:bodyPr>
          <a:lstStyle/>
          <a:p>
            <a:pPr algn="ctr">
              <a:spcBef>
                <a:spcPct val="0"/>
              </a:spcBef>
              <a:spcAft>
                <a:spcPts val="600"/>
              </a:spcAft>
            </a:pPr>
            <a:r>
              <a:rPr lang="en-US" sz="5400" kern="1200" cap="none">
                <a:ln w="3175" cmpd="sng">
                  <a:noFill/>
                </a:ln>
                <a:solidFill>
                  <a:schemeClr val="tx1">
                    <a:lumMod val="85000"/>
                    <a:lumOff val="15000"/>
                  </a:schemeClr>
                </a:solidFill>
                <a:effectLst/>
                <a:latin typeface="+mj-lt"/>
                <a:ea typeface="+mj-ea"/>
                <a:cs typeface="+mj-cs"/>
              </a:rPr>
              <a:t>Follow us on Facebook</a:t>
            </a:r>
          </a:p>
        </p:txBody>
      </p:sp>
      <p:sp>
        <p:nvSpPr>
          <p:cNvPr id="28" name="Rectangle 27">
            <a:extLst>
              <a:ext uri="{FF2B5EF4-FFF2-40B4-BE49-F238E27FC236}">
                <a16:creationId xmlns:a16="http://schemas.microsoft.com/office/drawing/2014/main" id="{9D2CA3DB-2141-4DE2-9F8A-9E5561DDF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11086" y="1092200"/>
            <a:ext cx="8962768"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Qr code&#10;&#10;Description automatically generated">
            <a:extLst>
              <a:ext uri="{FF2B5EF4-FFF2-40B4-BE49-F238E27FC236}">
                <a16:creationId xmlns:a16="http://schemas.microsoft.com/office/drawing/2014/main" id="{B1043386-1096-74FC-09F4-D2D4F84460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89768" y="1257341"/>
            <a:ext cx="2854699" cy="2835668"/>
          </a:xfrm>
          <a:prstGeom prst="rect">
            <a:avLst/>
          </a:prstGeom>
        </p:spPr>
      </p:pic>
      <p:pic>
        <p:nvPicPr>
          <p:cNvPr id="4" name="Picture 3" descr="Icon&#10;&#10;Description automatically generated">
            <a:extLst>
              <a:ext uri="{FF2B5EF4-FFF2-40B4-BE49-F238E27FC236}">
                <a16:creationId xmlns:a16="http://schemas.microsoft.com/office/drawing/2014/main" id="{AEB2A7F6-6BD2-D692-8B42-B2259E3191B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895559" y="1257341"/>
            <a:ext cx="2798064" cy="2798064"/>
          </a:xfrm>
          <a:prstGeom prst="rect">
            <a:avLst/>
          </a:prstGeom>
        </p:spPr>
      </p:pic>
      <p:cxnSp>
        <p:nvCxnSpPr>
          <p:cNvPr id="30" name="Straight Connector 29">
            <a:extLst>
              <a:ext uri="{FF2B5EF4-FFF2-40B4-BE49-F238E27FC236}">
                <a16:creationId xmlns:a16="http://schemas.microsoft.com/office/drawing/2014/main" id="{1214B64F-D291-4308-B071-A2678ED782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64080" y="5518838"/>
            <a:ext cx="786384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077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0F53D47-DF66-4FDD-86DA-49D667507E01}"/>
              </a:ext>
            </a:extLst>
          </p:cNvPr>
          <p:cNvSpPr>
            <a:spLocks noGrp="1"/>
          </p:cNvSpPr>
          <p:nvPr/>
        </p:nvSpPr>
        <p:spPr>
          <a:xfrm>
            <a:off x="2237436" y="801541"/>
            <a:ext cx="7129354" cy="654164"/>
          </a:xfrm>
          <a:prstGeom prst="rect">
            <a:avLst/>
          </a:prstGeom>
        </p:spPr>
        <p:txBody>
          <a:bodyPr vert="horz" lIns="91440" tIns="45720" rIns="91440" bIns="45720" rtlCol="0" anchor="ctr">
            <a:normAutofit fontScale="92500" lnSpcReduction="10000"/>
          </a:bodyPr>
          <a:lstStyle>
            <a:lvl1pPr marL="0" indent="0" algn="ctr" defTabSz="457200" rtl="0" eaLnBrk="1" latinLnBrk="0" hangingPunct="1">
              <a:spcBef>
                <a:spcPct val="20000"/>
              </a:spcBef>
              <a:spcAft>
                <a:spcPts val="600"/>
              </a:spcAft>
              <a:buClr>
                <a:schemeClr val="accent1"/>
              </a:buClr>
              <a:buSzPct val="115000"/>
              <a:buFont typeface="Arial"/>
              <a:buNone/>
              <a:defRPr sz="24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r>
              <a:rPr lang="en-US" sz="4000" b="1" dirty="0"/>
              <a:t>What is a Title I School?</a:t>
            </a:r>
          </a:p>
        </p:txBody>
      </p:sp>
      <p:sp>
        <p:nvSpPr>
          <p:cNvPr id="3" name="TextBox 1">
            <a:extLst>
              <a:ext uri="{FF2B5EF4-FFF2-40B4-BE49-F238E27FC236}">
                <a16:creationId xmlns:a16="http://schemas.microsoft.com/office/drawing/2014/main" id="{8E690DB3-9CF5-471E-D852-2FCB7FE755DB}"/>
              </a:ext>
            </a:extLst>
          </p:cNvPr>
          <p:cNvSpPr txBox="1"/>
          <p:nvPr/>
        </p:nvSpPr>
        <p:spPr>
          <a:xfrm>
            <a:off x="774497" y="1458309"/>
            <a:ext cx="10334188" cy="498598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CO" sz="2900" dirty="0" err="1"/>
              <a:t>Title</a:t>
            </a:r>
            <a:r>
              <a:rPr lang="es-CO" sz="2900" dirty="0"/>
              <a:t> I </a:t>
            </a:r>
            <a:r>
              <a:rPr lang="es-CO" sz="2900" dirty="0" err="1"/>
              <a:t>schools</a:t>
            </a:r>
            <a:r>
              <a:rPr lang="es-CO" sz="2900" dirty="0"/>
              <a:t> </a:t>
            </a:r>
            <a:r>
              <a:rPr lang="es-CO" sz="2900" dirty="0" err="1"/>
              <a:t>receive</a:t>
            </a:r>
            <a:r>
              <a:rPr lang="es-CO" sz="2900" dirty="0"/>
              <a:t> federal </a:t>
            </a:r>
            <a:r>
              <a:rPr lang="es-CO" sz="2900" dirty="0" err="1"/>
              <a:t>funding</a:t>
            </a:r>
            <a:r>
              <a:rPr lang="es-CO" sz="2900" dirty="0"/>
              <a:t> </a:t>
            </a:r>
            <a:r>
              <a:rPr lang="es-CO" sz="2900" dirty="0" err="1"/>
              <a:t>to</a:t>
            </a:r>
            <a:r>
              <a:rPr lang="es-CO" sz="2900" dirty="0"/>
              <a:t> </a:t>
            </a:r>
            <a:r>
              <a:rPr lang="es-CO" sz="2900" dirty="0" err="1"/>
              <a:t>supplement</a:t>
            </a:r>
            <a:r>
              <a:rPr lang="es-CO" sz="2900" dirty="0"/>
              <a:t> </a:t>
            </a:r>
            <a:r>
              <a:rPr lang="es-CO" sz="2900" dirty="0" err="1"/>
              <a:t>the</a:t>
            </a:r>
            <a:r>
              <a:rPr lang="es-CO" sz="2900" dirty="0"/>
              <a:t> </a:t>
            </a:r>
            <a:r>
              <a:rPr lang="es-CO" sz="2900" dirty="0" err="1"/>
              <a:t>schools</a:t>
            </a:r>
            <a:r>
              <a:rPr lang="es-CO" sz="2900" dirty="0"/>
              <a:t>' </a:t>
            </a:r>
            <a:r>
              <a:rPr lang="es-CO" sz="2900" dirty="0" err="1"/>
              <a:t>existing</a:t>
            </a:r>
            <a:r>
              <a:rPr lang="es-CO" sz="2900" dirty="0"/>
              <a:t> </a:t>
            </a:r>
            <a:r>
              <a:rPr lang="es-CO" sz="2900" dirty="0" err="1"/>
              <a:t>programs</a:t>
            </a:r>
            <a:r>
              <a:rPr lang="es-CO" sz="2900" dirty="0"/>
              <a:t>.  </a:t>
            </a:r>
            <a:r>
              <a:rPr lang="es-CO" sz="2900" dirty="0" err="1"/>
              <a:t>This</a:t>
            </a:r>
            <a:r>
              <a:rPr lang="es-CO" sz="2900" dirty="0"/>
              <a:t> </a:t>
            </a:r>
            <a:r>
              <a:rPr lang="es-CO" sz="2900" dirty="0" err="1"/>
              <a:t>funding</a:t>
            </a:r>
            <a:r>
              <a:rPr lang="es-CO" sz="2900" dirty="0"/>
              <a:t> </a:t>
            </a:r>
            <a:r>
              <a:rPr lang="es-CO" sz="2900" dirty="0" err="1"/>
              <a:t>is</a:t>
            </a:r>
            <a:r>
              <a:rPr lang="es-CO" sz="2900" dirty="0"/>
              <a:t> </a:t>
            </a:r>
            <a:r>
              <a:rPr lang="es-CO" sz="2900" dirty="0" err="1"/>
              <a:t>used</a:t>
            </a:r>
            <a:r>
              <a:rPr lang="es-CO" sz="2900" dirty="0"/>
              <a:t> </a:t>
            </a:r>
            <a:r>
              <a:rPr lang="es-CO" sz="2900" dirty="0" err="1"/>
              <a:t>for</a:t>
            </a:r>
            <a:r>
              <a:rPr lang="es-CO" sz="2900" dirty="0"/>
              <a:t>... </a:t>
            </a:r>
            <a:endParaRPr lang="en-US" sz="2900"/>
          </a:p>
          <a:p>
            <a:r>
              <a:rPr lang="es-CO" sz="2900" dirty="0"/>
              <a:t>• </a:t>
            </a:r>
            <a:r>
              <a:rPr lang="es-CO" sz="2900" err="1"/>
              <a:t>Identifying</a:t>
            </a:r>
            <a:r>
              <a:rPr lang="es-CO" sz="2900" dirty="0"/>
              <a:t> </a:t>
            </a:r>
            <a:r>
              <a:rPr lang="es-CO" sz="2900" err="1"/>
              <a:t>students</a:t>
            </a:r>
            <a:r>
              <a:rPr lang="es-CO" sz="2900" dirty="0"/>
              <a:t> </a:t>
            </a:r>
            <a:r>
              <a:rPr lang="es-CO" sz="2900" err="1"/>
              <a:t>experiencing</a:t>
            </a:r>
            <a:r>
              <a:rPr lang="es-CO" sz="2900" dirty="0"/>
              <a:t> </a:t>
            </a:r>
            <a:r>
              <a:rPr lang="es-CO" sz="2900" err="1"/>
              <a:t>academic</a:t>
            </a:r>
            <a:r>
              <a:rPr lang="es-CO" sz="2900" dirty="0"/>
              <a:t> </a:t>
            </a:r>
            <a:r>
              <a:rPr lang="es-CO" sz="2900" err="1"/>
              <a:t>difficulties</a:t>
            </a:r>
            <a:r>
              <a:rPr lang="es-CO" sz="2900" dirty="0"/>
              <a:t> and </a:t>
            </a:r>
            <a:r>
              <a:rPr lang="es-CO" sz="2900" err="1"/>
              <a:t>providing</a:t>
            </a:r>
            <a:r>
              <a:rPr lang="es-CO" sz="2900" dirty="0"/>
              <a:t> </a:t>
            </a:r>
            <a:r>
              <a:rPr lang="es-CO" sz="2900" err="1"/>
              <a:t>timely</a:t>
            </a:r>
            <a:r>
              <a:rPr lang="es-CO" sz="2900" dirty="0"/>
              <a:t> </a:t>
            </a:r>
            <a:r>
              <a:rPr lang="es-CO" sz="2900" err="1"/>
              <a:t>assistance</a:t>
            </a:r>
            <a:r>
              <a:rPr lang="es-CO" sz="2900" dirty="0"/>
              <a:t> </a:t>
            </a:r>
            <a:r>
              <a:rPr lang="es-CO" sz="2900" err="1"/>
              <a:t>to</a:t>
            </a:r>
            <a:r>
              <a:rPr lang="es-CO" sz="2900" dirty="0"/>
              <a:t> </a:t>
            </a:r>
            <a:r>
              <a:rPr lang="es-CO" sz="2900" err="1"/>
              <a:t>help</a:t>
            </a:r>
            <a:r>
              <a:rPr lang="es-CO" sz="2900" dirty="0"/>
              <a:t> </a:t>
            </a:r>
            <a:r>
              <a:rPr lang="es-CO" sz="2900" err="1"/>
              <a:t>these</a:t>
            </a:r>
            <a:r>
              <a:rPr lang="es-CO" sz="2900" dirty="0"/>
              <a:t> </a:t>
            </a:r>
            <a:r>
              <a:rPr lang="es-CO" sz="2900" err="1"/>
              <a:t>students</a:t>
            </a:r>
            <a:r>
              <a:rPr lang="es-CO" sz="2900" dirty="0"/>
              <a:t> </a:t>
            </a:r>
            <a:r>
              <a:rPr lang="es-CO" sz="2900" err="1"/>
              <a:t>meet</a:t>
            </a:r>
            <a:r>
              <a:rPr lang="es-CO" sz="2900" dirty="0"/>
              <a:t> </a:t>
            </a:r>
            <a:r>
              <a:rPr lang="es-CO" sz="2900" err="1"/>
              <a:t>the</a:t>
            </a:r>
            <a:r>
              <a:rPr lang="es-CO" sz="2900" dirty="0"/>
              <a:t> </a:t>
            </a:r>
            <a:r>
              <a:rPr lang="es-CO" sz="2900" err="1"/>
              <a:t>State's</a:t>
            </a:r>
            <a:r>
              <a:rPr lang="es-CO" sz="2900" dirty="0"/>
              <a:t> </a:t>
            </a:r>
            <a:r>
              <a:rPr lang="es-CO" sz="2900" err="1"/>
              <a:t>challenging</a:t>
            </a:r>
            <a:r>
              <a:rPr lang="es-CO" sz="2900" dirty="0"/>
              <a:t> </a:t>
            </a:r>
            <a:r>
              <a:rPr lang="es-CO" sz="2900" err="1"/>
              <a:t>content</a:t>
            </a:r>
            <a:r>
              <a:rPr lang="es-CO" sz="2900" dirty="0"/>
              <a:t> </a:t>
            </a:r>
            <a:r>
              <a:rPr lang="es-CO" sz="2900" err="1"/>
              <a:t>standards</a:t>
            </a:r>
            <a:r>
              <a:rPr lang="es-CO" sz="2900" dirty="0"/>
              <a:t>. </a:t>
            </a:r>
          </a:p>
          <a:p>
            <a:r>
              <a:rPr lang="es-CO" sz="2900" dirty="0"/>
              <a:t>• </a:t>
            </a:r>
            <a:r>
              <a:rPr lang="es-CO" sz="2900" dirty="0" err="1"/>
              <a:t>Hiring</a:t>
            </a:r>
            <a:r>
              <a:rPr lang="es-CO" sz="2900" dirty="0"/>
              <a:t> </a:t>
            </a:r>
            <a:r>
              <a:rPr lang="es-CO" sz="2900" dirty="0" err="1"/>
              <a:t>supplemental</a:t>
            </a:r>
            <a:r>
              <a:rPr lang="es-CO" sz="2900" dirty="0"/>
              <a:t> staff and </a:t>
            </a:r>
            <a:r>
              <a:rPr lang="es-CO" sz="2900" dirty="0" err="1"/>
              <a:t>purchasing</a:t>
            </a:r>
            <a:r>
              <a:rPr lang="es-CO" sz="2900" dirty="0"/>
              <a:t> </a:t>
            </a:r>
            <a:r>
              <a:rPr lang="es-CO" sz="2900" dirty="0" err="1"/>
              <a:t>supplemental</a:t>
            </a:r>
            <a:r>
              <a:rPr lang="es-CO" sz="2900" dirty="0"/>
              <a:t> </a:t>
            </a:r>
            <a:r>
              <a:rPr lang="es-CO" sz="2900" dirty="0" err="1"/>
              <a:t>programs</a:t>
            </a:r>
            <a:r>
              <a:rPr lang="es-CO" sz="2900" dirty="0"/>
              <a:t>, </a:t>
            </a:r>
            <a:r>
              <a:rPr lang="es-CO" sz="2900" dirty="0" err="1"/>
              <a:t>materials</a:t>
            </a:r>
            <a:r>
              <a:rPr lang="es-CO" sz="2900" dirty="0"/>
              <a:t>, and </a:t>
            </a:r>
            <a:r>
              <a:rPr lang="es-CO" sz="2900" dirty="0" err="1"/>
              <a:t>supplies</a:t>
            </a:r>
            <a:r>
              <a:rPr lang="es-CO" sz="2900" dirty="0"/>
              <a:t>.</a:t>
            </a:r>
          </a:p>
          <a:p>
            <a:r>
              <a:rPr lang="es-CO" sz="2900" dirty="0"/>
              <a:t>• </a:t>
            </a:r>
            <a:r>
              <a:rPr lang="es-CO" sz="2900" dirty="0" err="1"/>
              <a:t>Conducting</a:t>
            </a:r>
            <a:r>
              <a:rPr lang="es-CO" sz="2900" dirty="0"/>
              <a:t> </a:t>
            </a:r>
            <a:r>
              <a:rPr lang="es-CO" sz="2900" dirty="0" err="1"/>
              <a:t>parent</a:t>
            </a:r>
            <a:r>
              <a:rPr lang="es-CO" sz="2900" dirty="0"/>
              <a:t> and </a:t>
            </a:r>
            <a:r>
              <a:rPr lang="es-CO" sz="2900" dirty="0" err="1"/>
              <a:t>family</a:t>
            </a:r>
            <a:r>
              <a:rPr lang="es-CO" sz="2900" dirty="0"/>
              <a:t> </a:t>
            </a:r>
            <a:r>
              <a:rPr lang="es-CO" sz="2900" dirty="0" err="1"/>
              <a:t>engagement</a:t>
            </a:r>
            <a:r>
              <a:rPr lang="es-CO" sz="2900" dirty="0"/>
              <a:t> meetings, trainings and </a:t>
            </a:r>
            <a:r>
              <a:rPr lang="es-CO" sz="2900" dirty="0" err="1"/>
              <a:t>activities</a:t>
            </a:r>
            <a:r>
              <a:rPr lang="es-CO" sz="2900" dirty="0"/>
              <a:t> (</a:t>
            </a:r>
            <a:r>
              <a:rPr lang="es-CO" sz="2900" dirty="0" err="1"/>
              <a:t>without</a:t>
            </a:r>
            <a:r>
              <a:rPr lang="es-CO" sz="2900" dirty="0"/>
              <a:t> </a:t>
            </a:r>
            <a:r>
              <a:rPr lang="es-CO" sz="2900" dirty="0" err="1"/>
              <a:t>barriers</a:t>
            </a:r>
            <a:r>
              <a:rPr lang="es-CO" sz="2900" dirty="0"/>
              <a:t> </a:t>
            </a:r>
            <a:r>
              <a:rPr lang="es-CO" sz="2900" dirty="0" err="1"/>
              <a:t>Title</a:t>
            </a:r>
            <a:r>
              <a:rPr lang="es-CO" sz="2900" dirty="0"/>
              <a:t> I </a:t>
            </a:r>
            <a:r>
              <a:rPr lang="es-CO" sz="2900" dirty="0" err="1"/>
              <a:t>is</a:t>
            </a:r>
            <a:r>
              <a:rPr lang="es-CO" sz="2900" dirty="0"/>
              <a:t>... -</a:t>
            </a:r>
            <a:r>
              <a:rPr lang="es-CO" sz="2900" dirty="0" err="1"/>
              <a:t>To</a:t>
            </a:r>
            <a:r>
              <a:rPr lang="es-CO" sz="2900" dirty="0"/>
              <a:t> </a:t>
            </a:r>
            <a:r>
              <a:rPr lang="es-CO" sz="2900" dirty="0" err="1"/>
              <a:t>improve</a:t>
            </a:r>
            <a:r>
              <a:rPr lang="es-CO" sz="2900" dirty="0"/>
              <a:t> </a:t>
            </a:r>
            <a:r>
              <a:rPr lang="es-CO" sz="2900" dirty="0" err="1"/>
              <a:t>education</a:t>
            </a:r>
            <a:r>
              <a:rPr lang="es-CO" sz="2900" dirty="0"/>
              <a:t> </a:t>
            </a:r>
            <a:r>
              <a:rPr lang="es-CO" sz="2900" dirty="0" err="1"/>
              <a:t>for</a:t>
            </a:r>
            <a:r>
              <a:rPr lang="es-CO" sz="2900" dirty="0"/>
              <a:t> </a:t>
            </a:r>
            <a:r>
              <a:rPr lang="es-CO" sz="2900" dirty="0" err="1"/>
              <a:t>schoolwide</a:t>
            </a:r>
            <a:r>
              <a:rPr lang="es-CO" sz="2900" dirty="0"/>
              <a:t> </a:t>
            </a:r>
            <a:r>
              <a:rPr lang="es-CO" sz="2900" dirty="0" err="1"/>
              <a:t>programs</a:t>
            </a:r>
            <a:r>
              <a:rPr lang="es-CO" sz="2900" dirty="0"/>
              <a:t> in </a:t>
            </a:r>
            <a:r>
              <a:rPr lang="es-CO" sz="2900" dirty="0" err="1"/>
              <a:t>all</a:t>
            </a:r>
            <a:r>
              <a:rPr lang="es-CO" sz="2900" dirty="0"/>
              <a:t> </a:t>
            </a:r>
            <a:r>
              <a:rPr lang="es-CO" sz="2900" dirty="0" err="1"/>
              <a:t>core</a:t>
            </a:r>
            <a:r>
              <a:rPr lang="es-CO" sz="2900" dirty="0"/>
              <a:t> </a:t>
            </a:r>
            <a:r>
              <a:rPr lang="es-CO" sz="2900" dirty="0" err="1"/>
              <a:t>subjects</a:t>
            </a:r>
            <a:r>
              <a:rPr lang="es-CO" sz="2900" dirty="0"/>
              <a:t>).</a:t>
            </a:r>
          </a:p>
          <a:p>
            <a:endParaRPr lang="en-US" sz="2800"/>
          </a:p>
        </p:txBody>
      </p:sp>
    </p:spTree>
    <p:extLst>
      <p:ext uri="{BB962C8B-B14F-4D97-AF65-F5344CB8AC3E}">
        <p14:creationId xmlns:p14="http://schemas.microsoft.com/office/powerpoint/2010/main" val="2593597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0F53D47-DF66-4FDD-86DA-49D667507E01}"/>
              </a:ext>
            </a:extLst>
          </p:cNvPr>
          <p:cNvSpPr>
            <a:spLocks noGrp="1"/>
          </p:cNvSpPr>
          <p:nvPr/>
        </p:nvSpPr>
        <p:spPr>
          <a:xfrm>
            <a:off x="2237436" y="801541"/>
            <a:ext cx="7129354" cy="654164"/>
          </a:xfrm>
          <a:prstGeom prst="rect">
            <a:avLst/>
          </a:prstGeom>
        </p:spPr>
        <p:txBody>
          <a:bodyPr vert="horz" lIns="91440" tIns="45720" rIns="91440" bIns="45720" rtlCol="0" anchor="ctr">
            <a:normAutofit fontScale="92500" lnSpcReduction="20000"/>
          </a:bodyPr>
          <a:lstStyle>
            <a:lvl1pPr marL="0" indent="0" algn="ctr" defTabSz="457200" rtl="0" eaLnBrk="1" latinLnBrk="0" hangingPunct="1">
              <a:spcBef>
                <a:spcPct val="20000"/>
              </a:spcBef>
              <a:spcAft>
                <a:spcPts val="600"/>
              </a:spcAft>
              <a:buClr>
                <a:schemeClr val="accent1"/>
              </a:buClr>
              <a:buSzPct val="115000"/>
              <a:buFont typeface="Arial"/>
              <a:buNone/>
              <a:defRPr sz="24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r>
              <a:rPr lang="en-US" sz="4800" b="1" dirty="0"/>
              <a:t>What is a Title I School?</a:t>
            </a:r>
          </a:p>
        </p:txBody>
      </p:sp>
      <p:sp>
        <p:nvSpPr>
          <p:cNvPr id="4" name="Title 1">
            <a:extLst>
              <a:ext uri="{FF2B5EF4-FFF2-40B4-BE49-F238E27FC236}">
                <a16:creationId xmlns:a16="http://schemas.microsoft.com/office/drawing/2014/main" id="{88CACCC9-A9E0-494D-B80C-999B84CEBE7A}"/>
              </a:ext>
            </a:extLst>
          </p:cNvPr>
          <p:cNvSpPr>
            <a:spLocks noGrp="1"/>
          </p:cNvSpPr>
          <p:nvPr/>
        </p:nvSpPr>
        <p:spPr>
          <a:xfrm>
            <a:off x="847504" y="1455460"/>
            <a:ext cx="10427937" cy="5405688"/>
          </a:xfrm>
          <a:prstGeom prst="rect">
            <a:avLst/>
          </a:prstGeom>
          <a:effectLst/>
        </p:spPr>
        <p:txBody>
          <a:bodyPr vert="horz" lIns="91440" tIns="45720" rIns="91440" bIns="45720" rtlCol="0" anchor="ctr">
            <a:normAutofit fontScale="92500"/>
          </a:bodyPr>
          <a:lstStyle>
            <a:lvl1pPr algn="ctr" defTabSz="457200" rtl="0" eaLnBrk="1" latinLnBrk="0" hangingPunct="1">
              <a:spcBef>
                <a:spcPct val="0"/>
              </a:spcBef>
              <a:buNone/>
              <a:defRPr sz="4400" b="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a:solidFill>
                  <a:prstClr val="black"/>
                </a:solidFill>
                <a:ea typeface="+mj-lt"/>
                <a:cs typeface="+mj-lt"/>
              </a:rPr>
              <a:t>Depending on the percentage of students that are identified as "economically disadvantaged", schools can use funds targeted towards specific students or for schoolwide support. </a:t>
            </a:r>
          </a:p>
          <a:p>
            <a:endParaRPr lang="en-US">
              <a:ea typeface="+mn-ea"/>
            </a:endParaRPr>
          </a:p>
          <a:p>
            <a:pPr>
              <a:spcBef>
                <a:spcPts val="0"/>
              </a:spcBef>
            </a:pPr>
            <a:r>
              <a:rPr lang="en-US" sz="4800" b="1">
                <a:solidFill>
                  <a:prstClr val="black"/>
                </a:solidFill>
                <a:latin typeface="Garamond"/>
                <a:ea typeface="+mn-ea"/>
                <a:cs typeface="Arial"/>
              </a:rPr>
              <a:t>Kate Bond Elementary is a schoolwide Title I school.</a:t>
            </a:r>
            <a:br>
              <a:rPr lang="en-US" sz="4800" b="1" cap="none" spc="0" dirty="0">
                <a:latin typeface="Garamond"/>
                <a:ea typeface="+mn-ea"/>
                <a:cs typeface="+mn-cs"/>
              </a:rPr>
            </a:br>
            <a:endParaRPr lang="en-US" sz="4400">
              <a:solidFill>
                <a:schemeClr val="tx2"/>
              </a:solidFill>
            </a:endParaRPr>
          </a:p>
        </p:txBody>
      </p:sp>
    </p:spTree>
    <p:extLst>
      <p:ext uri="{BB962C8B-B14F-4D97-AF65-F5344CB8AC3E}">
        <p14:creationId xmlns:p14="http://schemas.microsoft.com/office/powerpoint/2010/main" val="3430201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8282" y="863712"/>
            <a:ext cx="10225786" cy="769441"/>
          </a:xfrm>
          <a:prstGeom prst="rect">
            <a:avLst/>
          </a:prstGeom>
        </p:spPr>
        <p:txBody>
          <a:bodyPr wrap="square" lIns="91440" tIns="45720" rIns="91440" bIns="45720" anchor="t">
            <a:spAutoFit/>
          </a:bodyPr>
          <a:lstStyle/>
          <a:p>
            <a:r>
              <a:rPr lang="en-US" sz="4400" b="1" dirty="0"/>
              <a:t>Other Ways that Title I funds can be used</a:t>
            </a:r>
          </a:p>
        </p:txBody>
      </p:sp>
      <p:sp>
        <p:nvSpPr>
          <p:cNvPr id="4" name="Rectangle 3"/>
          <p:cNvSpPr/>
          <p:nvPr/>
        </p:nvSpPr>
        <p:spPr>
          <a:xfrm>
            <a:off x="1512997" y="2218120"/>
            <a:ext cx="9464612" cy="3693319"/>
          </a:xfrm>
          <a:prstGeom prst="rect">
            <a:avLst/>
          </a:prstGeom>
        </p:spPr>
        <p:txBody>
          <a:bodyPr wrap="square" lIns="91440" tIns="45720" rIns="91440" bIns="45720" anchor="t">
            <a:spAutoFit/>
          </a:bodyPr>
          <a:lstStyle/>
          <a:p>
            <a:r>
              <a:rPr lang="en-US" sz="3600" dirty="0"/>
              <a:t>In general, Title I funds may be used for:</a:t>
            </a:r>
          </a:p>
          <a:p>
            <a:pPr lvl="3">
              <a:buFont typeface="Arial" panose="020B0604020202020204" pitchFamily="34" charset="0"/>
              <a:buChar char="•"/>
            </a:pPr>
            <a:r>
              <a:rPr lang="en-US" altLang="en-US" sz="3600" dirty="0"/>
              <a:t>additional training for school staff</a:t>
            </a:r>
          </a:p>
          <a:p>
            <a:pPr lvl="3">
              <a:buFont typeface="Arial" panose="020B0604020202020204" pitchFamily="34" charset="0"/>
              <a:buChar char="•"/>
            </a:pPr>
            <a:r>
              <a:rPr lang="en-US" altLang="en-US" sz="3600" dirty="0"/>
              <a:t>extra time for instruction (before and/or after school tutoring programs)</a:t>
            </a:r>
          </a:p>
          <a:p>
            <a:pPr lvl="3">
              <a:buFont typeface="Arial" panose="020B0604020202020204" pitchFamily="34" charset="0"/>
              <a:buChar char="•"/>
            </a:pPr>
            <a:r>
              <a:rPr lang="en-US" altLang="en-US" sz="3600" dirty="0"/>
              <a:t>a variety of supplemental teaching materials, equipment, and technology</a:t>
            </a:r>
          </a:p>
          <a:p>
            <a:pPr lvl="1"/>
            <a:endParaRPr lang="en-US"/>
          </a:p>
        </p:txBody>
      </p:sp>
    </p:spTree>
    <p:extLst>
      <p:ext uri="{BB962C8B-B14F-4D97-AF65-F5344CB8AC3E}">
        <p14:creationId xmlns:p14="http://schemas.microsoft.com/office/powerpoint/2010/main" val="1337201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3A5BB-F68A-AEFA-27C8-D629BAABEC7A}"/>
              </a:ext>
            </a:extLst>
          </p:cNvPr>
          <p:cNvSpPr>
            <a:spLocks noGrp="1"/>
          </p:cNvSpPr>
          <p:nvPr/>
        </p:nvSpPr>
        <p:spPr>
          <a:xfrm>
            <a:off x="1585688" y="386962"/>
            <a:ext cx="9016339" cy="1143000"/>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t>How does KBE use Title I money?</a:t>
            </a:r>
          </a:p>
        </p:txBody>
      </p:sp>
      <p:sp>
        <p:nvSpPr>
          <p:cNvPr id="3" name="Content Placeholder 2">
            <a:extLst>
              <a:ext uri="{FF2B5EF4-FFF2-40B4-BE49-F238E27FC236}">
                <a16:creationId xmlns:a16="http://schemas.microsoft.com/office/drawing/2014/main" id="{B14A35BA-4B6B-6047-3BEF-F26EA0F41D8F}"/>
              </a:ext>
            </a:extLst>
          </p:cNvPr>
          <p:cNvSpPr>
            <a:spLocks noGrp="1"/>
          </p:cNvSpPr>
          <p:nvPr/>
        </p:nvSpPr>
        <p:spPr>
          <a:xfrm>
            <a:off x="778979" y="1185902"/>
            <a:ext cx="9446391" cy="4973748"/>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buFont typeface="Wingdings" panose="05000000000000000000" pitchFamily="2" charset="2"/>
              <a:buChar char="v"/>
            </a:pPr>
            <a:r>
              <a:rPr lang="en-US" sz="3000" dirty="0"/>
              <a:t>2 PLC </a:t>
            </a:r>
            <a:r>
              <a:rPr lang="en-US" sz="3000" dirty="0">
                <a:solidFill>
                  <a:srgbClr val="262626"/>
                </a:solidFill>
              </a:rPr>
              <a:t>Coaches</a:t>
            </a:r>
            <a:endParaRPr lang="en-US" sz="3000" dirty="0" err="1"/>
          </a:p>
          <a:p>
            <a:pPr>
              <a:buFont typeface="Wingdings" panose="05000000000000000000" pitchFamily="2" charset="2"/>
              <a:buChar char="v"/>
            </a:pPr>
            <a:r>
              <a:rPr lang="en-US" sz="3000" dirty="0"/>
              <a:t>Keeps our school updated on technology </a:t>
            </a:r>
          </a:p>
          <a:p>
            <a:pPr>
              <a:buFont typeface="Wingdings" panose="05000000000000000000" pitchFamily="2" charset="2"/>
              <a:buChar char="v"/>
            </a:pPr>
            <a:r>
              <a:rPr lang="en-US" sz="3000" dirty="0"/>
              <a:t>Each classroom has a Promethean Board and printer</a:t>
            </a:r>
          </a:p>
          <a:p>
            <a:pPr>
              <a:buFont typeface="Wingdings" panose="05000000000000000000" pitchFamily="2" charset="2"/>
              <a:buChar char="v"/>
            </a:pPr>
            <a:r>
              <a:rPr lang="en-US" sz="3000" dirty="0"/>
              <a:t>Each grade level has at least 2 laptop carts</a:t>
            </a:r>
          </a:p>
          <a:p>
            <a:pPr>
              <a:buFont typeface="Wingdings" panose="05000000000000000000" pitchFamily="2" charset="2"/>
              <a:buChar char="v"/>
            </a:pPr>
            <a:r>
              <a:rPr lang="en-US" sz="3000" dirty="0"/>
              <a:t>Science Lab </a:t>
            </a:r>
          </a:p>
          <a:p>
            <a:pPr>
              <a:buFont typeface="Wingdings" panose="05000000000000000000" pitchFamily="2" charset="2"/>
              <a:buChar char="v"/>
            </a:pPr>
            <a:r>
              <a:rPr lang="en-US" sz="3000" dirty="0"/>
              <a:t>Resources for classrooms</a:t>
            </a:r>
          </a:p>
          <a:p>
            <a:pPr>
              <a:buSzPct val="114999"/>
              <a:buFont typeface="Wingdings" panose="05000000000000000000" pitchFamily="2" charset="2"/>
              <a:buChar char="v"/>
            </a:pPr>
            <a:r>
              <a:rPr lang="en-US" sz="3000" dirty="0"/>
              <a:t>Professional learning for teachers and staff</a:t>
            </a:r>
            <a:endParaRPr lang="en-US" dirty="0"/>
          </a:p>
          <a:p>
            <a:pPr>
              <a:buFont typeface="Wingdings" panose="05000000000000000000" pitchFamily="2" charset="2"/>
              <a:buChar char="v"/>
            </a:pPr>
            <a:r>
              <a:rPr lang="en-US" sz="3000" dirty="0"/>
              <a:t> Supplemental curriculum</a:t>
            </a:r>
          </a:p>
          <a:p>
            <a:endParaRPr lang="en-US" sz="3200"/>
          </a:p>
          <a:p>
            <a:endParaRPr lang="en-US" sz="2000"/>
          </a:p>
          <a:p>
            <a:pPr marL="0" indent="0">
              <a:buNone/>
            </a:pPr>
            <a:endParaRPr lang="en-US" sz="2000"/>
          </a:p>
        </p:txBody>
      </p:sp>
      <p:pic>
        <p:nvPicPr>
          <p:cNvPr id="4" name="Picture 3" descr="A computer monitor and keyboard&#10;&#10;Description automatically generated">
            <a:extLst>
              <a:ext uri="{FF2B5EF4-FFF2-40B4-BE49-F238E27FC236}">
                <a16:creationId xmlns:a16="http://schemas.microsoft.com/office/drawing/2014/main" id="{3D02A825-8B6D-9BB7-092B-E0C5662EE983}"/>
              </a:ext>
            </a:extLst>
          </p:cNvPr>
          <p:cNvPicPr>
            <a:picLocks noChangeAspect="1"/>
          </p:cNvPicPr>
          <p:nvPr/>
        </p:nvPicPr>
        <p:blipFill>
          <a:blip r:embed="rId2"/>
          <a:stretch>
            <a:fillRect/>
          </a:stretch>
        </p:blipFill>
        <p:spPr>
          <a:xfrm>
            <a:off x="9625757" y="3603878"/>
            <a:ext cx="1917709" cy="1616040"/>
          </a:xfrm>
          <a:prstGeom prst="rect">
            <a:avLst/>
          </a:prstGeom>
        </p:spPr>
      </p:pic>
    </p:spTree>
    <p:extLst>
      <p:ext uri="{BB962C8B-B14F-4D97-AF65-F5344CB8AC3E}">
        <p14:creationId xmlns:p14="http://schemas.microsoft.com/office/powerpoint/2010/main" val="905670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95555-A585-4C67-AF0E-4542B5473422}"/>
              </a:ext>
            </a:extLst>
          </p:cNvPr>
          <p:cNvSpPr txBox="1"/>
          <p:nvPr/>
        </p:nvSpPr>
        <p:spPr>
          <a:xfrm>
            <a:off x="729672" y="1951005"/>
            <a:ext cx="11324847" cy="283154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4000"/>
              <a:t>Reading (ELA) – Wonders McGraw Hill</a:t>
            </a:r>
          </a:p>
          <a:p>
            <a:pPr marL="285750" indent="-285750">
              <a:buFont typeface="Arial" panose="020B0604020202020204" pitchFamily="34" charset="0"/>
              <a:buChar char="•"/>
            </a:pPr>
            <a:r>
              <a:rPr lang="en-US" sz="4000"/>
              <a:t>Math – </a:t>
            </a:r>
            <a:r>
              <a:rPr lang="en-US" sz="4000" err="1"/>
              <a:t>enVision</a:t>
            </a:r>
            <a:r>
              <a:rPr lang="en-US" sz="4000"/>
              <a:t> Savvas Learning </a:t>
            </a:r>
          </a:p>
          <a:p>
            <a:pPr marL="285750" indent="-285750">
              <a:buFont typeface="Arial" panose="020B0604020202020204" pitchFamily="34" charset="0"/>
              <a:buChar char="•"/>
            </a:pPr>
            <a:r>
              <a:rPr lang="en-US" sz="4000"/>
              <a:t>Social Studies – McGraw Hill/Social Studies Weekly</a:t>
            </a:r>
          </a:p>
          <a:p>
            <a:pPr marL="285750" indent="-285750">
              <a:buFont typeface="Arial" panose="020B0604020202020204" pitchFamily="34" charset="0"/>
              <a:buChar char="•"/>
            </a:pPr>
            <a:r>
              <a:rPr lang="en-US" sz="4000"/>
              <a:t>Science – Inspire Science McGraw Hill</a:t>
            </a:r>
          </a:p>
          <a:p>
            <a:pPr marL="285750" indent="-285750" algn="ctr">
              <a:buFont typeface="Arial" panose="020B0604020202020204" pitchFamily="34" charset="0"/>
              <a:buChar char="•"/>
            </a:pPr>
            <a:endParaRPr lang="en-US"/>
          </a:p>
        </p:txBody>
      </p:sp>
      <p:sp>
        <p:nvSpPr>
          <p:cNvPr id="3" name="TextBox 2">
            <a:extLst>
              <a:ext uri="{FF2B5EF4-FFF2-40B4-BE49-F238E27FC236}">
                <a16:creationId xmlns:a16="http://schemas.microsoft.com/office/drawing/2014/main" id="{AA4CCC2E-8B91-2F59-C02E-2ADFBB4FF80C}"/>
              </a:ext>
            </a:extLst>
          </p:cNvPr>
          <p:cNvSpPr txBox="1"/>
          <p:nvPr/>
        </p:nvSpPr>
        <p:spPr>
          <a:xfrm>
            <a:off x="3117273" y="803563"/>
            <a:ext cx="619298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t>Our School Curriculum</a:t>
            </a:r>
            <a:endParaRPr lang="en-US" sz="4400"/>
          </a:p>
        </p:txBody>
      </p:sp>
    </p:spTree>
    <p:extLst>
      <p:ext uri="{BB962C8B-B14F-4D97-AF65-F5344CB8AC3E}">
        <p14:creationId xmlns:p14="http://schemas.microsoft.com/office/powerpoint/2010/main" val="1389287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5567EA-0C10-E5D3-A85D-310933DB2416}"/>
              </a:ext>
            </a:extLst>
          </p:cNvPr>
          <p:cNvSpPr txBox="1"/>
          <p:nvPr/>
        </p:nvSpPr>
        <p:spPr>
          <a:xfrm>
            <a:off x="3045387" y="803563"/>
            <a:ext cx="6264867"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t> Academic Assessments</a:t>
            </a:r>
            <a:endParaRPr lang="en-US" sz="4400"/>
          </a:p>
          <a:p>
            <a:endParaRPr lang="en-US" sz="4400" b="1"/>
          </a:p>
        </p:txBody>
      </p:sp>
      <p:sp>
        <p:nvSpPr>
          <p:cNvPr id="2" name="TextBox 1">
            <a:extLst>
              <a:ext uri="{FF2B5EF4-FFF2-40B4-BE49-F238E27FC236}">
                <a16:creationId xmlns:a16="http://schemas.microsoft.com/office/drawing/2014/main" id="{FCF2F358-F135-44C0-AA96-E62ED6AF4BD6}"/>
              </a:ext>
            </a:extLst>
          </p:cNvPr>
          <p:cNvSpPr txBox="1"/>
          <p:nvPr/>
        </p:nvSpPr>
        <p:spPr>
          <a:xfrm>
            <a:off x="776232" y="1941460"/>
            <a:ext cx="10644552" cy="341632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71500" indent="-571500">
              <a:buFont typeface="Arial" panose="020B0604020202020204" pitchFamily="34" charset="0"/>
              <a:buChar char="•"/>
            </a:pPr>
            <a:r>
              <a:rPr lang="en-US" sz="3600"/>
              <a:t>Grade Level Bi-weekly Common Assessments</a:t>
            </a:r>
            <a:endParaRPr lang="en-US"/>
          </a:p>
          <a:p>
            <a:pPr marL="571500" indent="-571500">
              <a:buFont typeface="Arial" panose="020B0604020202020204" pitchFamily="34" charset="0"/>
              <a:buChar char="•"/>
            </a:pPr>
            <a:r>
              <a:rPr lang="en-US" sz="3600"/>
              <a:t>Benchmark Assessment 3 times a year (Reading, Math &amp; Science)</a:t>
            </a:r>
          </a:p>
          <a:p>
            <a:pPr marL="571500" indent="-571500">
              <a:buFont typeface="Arial" panose="020B0604020202020204" pitchFamily="34" charset="0"/>
              <a:buChar char="•"/>
            </a:pPr>
            <a:r>
              <a:rPr lang="en-US" sz="3600"/>
              <a:t>I-Ready Universal Screener 2 times a year (Reading &amp; Math)</a:t>
            </a:r>
          </a:p>
          <a:p>
            <a:pPr marL="571500" indent="-571500">
              <a:buFont typeface="Arial" panose="020B0604020202020204" pitchFamily="34" charset="0"/>
              <a:buChar char="•"/>
            </a:pPr>
            <a:r>
              <a:rPr lang="en-US" sz="3600"/>
              <a:t>TCAP: ELA, Math, Science (Grades 2-5)</a:t>
            </a:r>
          </a:p>
        </p:txBody>
      </p:sp>
    </p:spTree>
    <p:extLst>
      <p:ext uri="{BB962C8B-B14F-4D97-AF65-F5344CB8AC3E}">
        <p14:creationId xmlns:p14="http://schemas.microsoft.com/office/powerpoint/2010/main" val="173477981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C44A9AA87A80449AF051892C63A721" ma:contentTypeVersion="19" ma:contentTypeDescription="Create a new document." ma:contentTypeScope="" ma:versionID="7261c0b312076e64ed414a81f8361ab2">
  <xsd:schema xmlns:xsd="http://www.w3.org/2001/XMLSchema" xmlns:xs="http://www.w3.org/2001/XMLSchema" xmlns:p="http://schemas.microsoft.com/office/2006/metadata/properties" xmlns:ns1="http://schemas.microsoft.com/sharepoint/v3" xmlns:ns3="c83f051e-3d3d-4f78-bcc5-1712053af274" xmlns:ns4="92d7a5c1-71ef-4b0c-bf00-08e777b23ef5" targetNamespace="http://schemas.microsoft.com/office/2006/metadata/properties" ma:root="true" ma:fieldsID="6118f30c4ec07cacf8f89c604ad759c7" ns1:_="" ns3:_="" ns4:_="">
    <xsd:import namespace="http://schemas.microsoft.com/sharepoint/v3"/>
    <xsd:import namespace="c83f051e-3d3d-4f78-bcc5-1712053af274"/>
    <xsd:import namespace="92d7a5c1-71ef-4b0c-bf00-08e777b23ef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SearchProperties" minOccurs="0"/>
                <xsd:element ref="ns3:_activity" minOccurs="0"/>
                <xsd:element ref="ns3:MediaServiceObjectDetectorVersions" minOccurs="0"/>
                <xsd:element ref="ns3:MediaServiceSystemTags" minOccurs="0"/>
                <xsd:element ref="ns3: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3f051e-3d3d-4f78-bcc5-1712053af27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d7a5c1-71ef-4b0c-bf00-08e777b23ef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c83f051e-3d3d-4f78-bcc5-1712053af27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8874B8-9F52-401B-AB25-ED5AA7581A73}">
  <ds:schemaRefs>
    <ds:schemaRef ds:uri="92d7a5c1-71ef-4b0c-bf00-08e777b23ef5"/>
    <ds:schemaRef ds:uri="c83f051e-3d3d-4f78-bcc5-1712053af2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9CD4BA1-AC96-4768-9B5E-E80B3A9B34AB}">
  <ds:schemaRefs>
    <ds:schemaRef ds:uri="92d7a5c1-71ef-4b0c-bf00-08e777b23ef5"/>
    <ds:schemaRef ds:uri="c83f051e-3d3d-4f78-bcc5-1712053af27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880BBF8-349C-4C84-AC25-E0D033C7BE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Application>Microsoft Office PowerPoint</Application>
  <PresentationFormat>Widescreen</PresentationFormat>
  <Slides>30</Slides>
  <Notes>0</Notes>
  <HiddenSlides>0</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Organic</vt:lpstr>
      <vt:lpstr>Kate Bond  Elementary Title I Annual  Meeting August 14th and 15th,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you need more information feel free to contact your PLC Coaches: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Kate Bond Elementary Annual Title I Meeting September 2020</dc:title>
  <dc:creator>LISA C AVEN</dc:creator>
  <cp:revision>170</cp:revision>
  <cp:lastPrinted>2021-09-23T14:00:43Z</cp:lastPrinted>
  <dcterms:created xsi:type="dcterms:W3CDTF">2020-09-09T15:22:53Z</dcterms:created>
  <dcterms:modified xsi:type="dcterms:W3CDTF">2024-08-23T19:46:44Z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0x0101003CC44A9AA87A80449AF051892C63A721</vt:lpwstr>
  </property>
</Properties>
</file>